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5"/>
  </p:notesMasterIdLst>
  <p:sldIdLst>
    <p:sldId id="256" r:id="rId2"/>
    <p:sldId id="258" r:id="rId3"/>
    <p:sldId id="257" r:id="rId4"/>
    <p:sldId id="259" r:id="rId5"/>
    <p:sldId id="316" r:id="rId6"/>
    <p:sldId id="318" r:id="rId7"/>
    <p:sldId id="307" r:id="rId8"/>
    <p:sldId id="305" r:id="rId9"/>
    <p:sldId id="308" r:id="rId10"/>
    <p:sldId id="314" r:id="rId11"/>
    <p:sldId id="313" r:id="rId12"/>
    <p:sldId id="309" r:id="rId13"/>
    <p:sldId id="317" r:id="rId14"/>
    <p:sldId id="310" r:id="rId15"/>
    <p:sldId id="311" r:id="rId16"/>
    <p:sldId id="315" r:id="rId17"/>
    <p:sldId id="312" r:id="rId18"/>
    <p:sldId id="278" r:id="rId19"/>
    <p:sldId id="287" r:id="rId20"/>
    <p:sldId id="288" r:id="rId21"/>
    <p:sldId id="286" r:id="rId22"/>
    <p:sldId id="283" r:id="rId23"/>
    <p:sldId id="289" r:id="rId24"/>
    <p:sldId id="279" r:id="rId25"/>
    <p:sldId id="281" r:id="rId26"/>
    <p:sldId id="261" r:id="rId27"/>
    <p:sldId id="282" r:id="rId28"/>
    <p:sldId id="275" r:id="rId29"/>
    <p:sldId id="277" r:id="rId30"/>
    <p:sldId id="320" r:id="rId31"/>
    <p:sldId id="276" r:id="rId32"/>
    <p:sldId id="260" r:id="rId33"/>
    <p:sldId id="292" r:id="rId34"/>
    <p:sldId id="294" r:id="rId35"/>
    <p:sldId id="293" r:id="rId36"/>
    <p:sldId id="295" r:id="rId37"/>
    <p:sldId id="296" r:id="rId38"/>
    <p:sldId id="321" r:id="rId39"/>
    <p:sldId id="322" r:id="rId40"/>
    <p:sldId id="323" r:id="rId41"/>
    <p:sldId id="325" r:id="rId42"/>
    <p:sldId id="326" r:id="rId43"/>
    <p:sldId id="324" r:id="rId44"/>
    <p:sldId id="319" r:id="rId45"/>
    <p:sldId id="329" r:id="rId46"/>
    <p:sldId id="330" r:id="rId47"/>
    <p:sldId id="327" r:id="rId48"/>
    <p:sldId id="328" r:id="rId49"/>
    <p:sldId id="333" r:id="rId50"/>
    <p:sldId id="331" r:id="rId51"/>
    <p:sldId id="332" r:id="rId52"/>
    <p:sldId id="297" r:id="rId53"/>
    <p:sldId id="280" r:id="rId5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32" y="-67"/>
      </p:cViewPr>
      <p:guideLst>
        <p:guide orient="horz" pos="2160"/>
        <p:guide pos="3840"/>
      </p:guideLst>
    </p:cSldViewPr>
  </p:slideViewPr>
  <p:notesTextViewPr>
    <p:cViewPr>
      <p:scale>
        <a:sx n="1" d="1"/>
        <a:sy n="1" d="1"/>
      </p:scale>
      <p:origin x="0" y="0"/>
    </p:cViewPr>
  </p:notesTextViewPr>
  <p:sorterViewPr>
    <p:cViewPr>
      <p:scale>
        <a:sx n="100" d="100"/>
        <a:sy n="100" d="100"/>
      </p:scale>
      <p:origin x="0" y="-69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DA3B2-04D7-4E91-B85F-48EE5CFFEF86}" type="datetimeFigureOut">
              <a:rPr lang="it-IT" smtClean="0"/>
              <a:t>24/11/2014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14012-91D6-467F-9744-74FE5EC66879}" type="slidenum">
              <a:rPr lang="it-IT" smtClean="0"/>
              <a:t>‹N›</a:t>
            </a:fld>
            <a:endParaRPr lang="it-IT"/>
          </a:p>
        </p:txBody>
      </p:sp>
    </p:spTree>
    <p:extLst>
      <p:ext uri="{BB962C8B-B14F-4D97-AF65-F5344CB8AC3E}">
        <p14:creationId xmlns:p14="http://schemas.microsoft.com/office/powerpoint/2010/main" val="2233637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A014012-91D6-467F-9744-74FE5EC66879}" type="slidenum">
              <a:rPr lang="it-IT" smtClean="0"/>
              <a:t>2</a:t>
            </a:fld>
            <a:endParaRPr lang="it-IT"/>
          </a:p>
        </p:txBody>
      </p:sp>
    </p:spTree>
    <p:extLst>
      <p:ext uri="{BB962C8B-B14F-4D97-AF65-F5344CB8AC3E}">
        <p14:creationId xmlns:p14="http://schemas.microsoft.com/office/powerpoint/2010/main" val="68909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A014012-91D6-467F-9744-74FE5EC66879}" type="slidenum">
              <a:rPr lang="it-IT" smtClean="0"/>
              <a:t>14</a:t>
            </a:fld>
            <a:endParaRPr lang="it-IT"/>
          </a:p>
        </p:txBody>
      </p:sp>
    </p:spTree>
    <p:extLst>
      <p:ext uri="{BB962C8B-B14F-4D97-AF65-F5344CB8AC3E}">
        <p14:creationId xmlns:p14="http://schemas.microsoft.com/office/powerpoint/2010/main" val="77277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A014012-91D6-467F-9744-74FE5EC66879}" type="slidenum">
              <a:rPr lang="it-IT" smtClean="0"/>
              <a:t>18</a:t>
            </a:fld>
            <a:endParaRPr lang="it-IT"/>
          </a:p>
        </p:txBody>
      </p:sp>
    </p:spTree>
    <p:extLst>
      <p:ext uri="{BB962C8B-B14F-4D97-AF65-F5344CB8AC3E}">
        <p14:creationId xmlns:p14="http://schemas.microsoft.com/office/powerpoint/2010/main" val="3772101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8DFA13D6-AEAF-4D43-9FF8-02A3DFA2DD6F}" type="datetime1">
              <a:rPr lang="it-IT" smtClean="0"/>
              <a:t>24/11/2014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EC6FDF8-334E-47AE-882E-9882C98F79BF}" type="slidenum">
              <a:rPr lang="it-IT" smtClean="0"/>
              <a:t>‹N›</a:t>
            </a:fld>
            <a:endParaRPr lang="it-IT"/>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23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E4408C9-A40B-4068-A50B-F8D81D6E4EEE}" type="datetime1">
              <a:rPr lang="it-IT" smtClean="0"/>
              <a:t>24/11/2014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EC6FDF8-334E-47AE-882E-9882C98F79BF}" type="slidenum">
              <a:rPr lang="it-IT" smtClean="0"/>
              <a:t>‹N›</a:t>
            </a:fld>
            <a:endParaRPr lang="it-IT"/>
          </a:p>
        </p:txBody>
      </p:sp>
    </p:spTree>
    <p:extLst>
      <p:ext uri="{BB962C8B-B14F-4D97-AF65-F5344CB8AC3E}">
        <p14:creationId xmlns:p14="http://schemas.microsoft.com/office/powerpoint/2010/main" val="112127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18B233A-A384-4EA6-8AF5-3070495025F6}" type="datetime1">
              <a:rPr lang="it-IT" smtClean="0"/>
              <a:t>24/11/2014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EC6FDF8-334E-47AE-882E-9882C98F79BF}" type="slidenum">
              <a:rPr lang="it-IT" smtClean="0"/>
              <a:t>‹N›</a:t>
            </a:fld>
            <a:endParaRPr lang="it-IT"/>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82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769596F-7A72-4B92-A72F-E1E29056526F}" type="datetime1">
              <a:rPr lang="it-IT" smtClean="0"/>
              <a:t>24/11/2014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EC6FDF8-334E-47AE-882E-9882C98F79BF}" type="slidenum">
              <a:rPr lang="it-IT" smtClean="0"/>
              <a:t>‹N›</a:t>
            </a:fld>
            <a:endParaRPr lang="it-IT"/>
          </a:p>
        </p:txBody>
      </p:sp>
    </p:spTree>
    <p:extLst>
      <p:ext uri="{BB962C8B-B14F-4D97-AF65-F5344CB8AC3E}">
        <p14:creationId xmlns:p14="http://schemas.microsoft.com/office/powerpoint/2010/main" val="269945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FDE3EF7-9740-4A75-965C-C053888EE36A}" type="datetime1">
              <a:rPr lang="it-IT" smtClean="0"/>
              <a:t>24/11/2014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EC6FDF8-334E-47AE-882E-9882C98F79BF}" type="slidenum">
              <a:rPr lang="it-IT" smtClean="0"/>
              <a:t>‹N›</a:t>
            </a:fld>
            <a:endParaRPr lang="it-IT"/>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18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0DA4030-16D0-43BD-B714-DF65652FA7AF}" type="datetime1">
              <a:rPr lang="it-IT" smtClean="0"/>
              <a:t>24/11/2014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EC6FDF8-334E-47AE-882E-9882C98F79BF}" type="slidenum">
              <a:rPr lang="it-IT" smtClean="0"/>
              <a:t>‹N›</a:t>
            </a:fld>
            <a:endParaRPr lang="it-IT"/>
          </a:p>
        </p:txBody>
      </p:sp>
    </p:spTree>
    <p:extLst>
      <p:ext uri="{BB962C8B-B14F-4D97-AF65-F5344CB8AC3E}">
        <p14:creationId xmlns:p14="http://schemas.microsoft.com/office/powerpoint/2010/main" val="368693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smtClean="0"/>
              <a:t>Fare clic per modificare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CBC9D8D-6278-40F9-9151-0D208D9BC73F}" type="datetime1">
              <a:rPr lang="it-IT" smtClean="0"/>
              <a:t>24/11/2014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EC6FDF8-334E-47AE-882E-9882C98F79BF}" type="slidenum">
              <a:rPr lang="it-IT" smtClean="0"/>
              <a:t>‹N›</a:t>
            </a:fld>
            <a:endParaRPr lang="it-IT"/>
          </a:p>
        </p:txBody>
      </p:sp>
    </p:spTree>
    <p:extLst>
      <p:ext uri="{BB962C8B-B14F-4D97-AF65-F5344CB8AC3E}">
        <p14:creationId xmlns:p14="http://schemas.microsoft.com/office/powerpoint/2010/main" val="222275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1F095143-A944-4C5B-88E5-23E66904239E}" type="datetime1">
              <a:rPr lang="it-IT" smtClean="0"/>
              <a:t>24/11/2014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EC6FDF8-334E-47AE-882E-9882C98F79BF}" type="slidenum">
              <a:rPr lang="it-IT" smtClean="0"/>
              <a:t>‹N›</a:t>
            </a:fld>
            <a:endParaRPr lang="it-IT"/>
          </a:p>
        </p:txBody>
      </p:sp>
    </p:spTree>
    <p:extLst>
      <p:ext uri="{BB962C8B-B14F-4D97-AF65-F5344CB8AC3E}">
        <p14:creationId xmlns:p14="http://schemas.microsoft.com/office/powerpoint/2010/main" val="120816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6C5A5-35AA-43D3-8EDE-313CECA8A3F6}" type="datetime1">
              <a:rPr lang="it-IT" smtClean="0"/>
              <a:t>24/11/2014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EC6FDF8-334E-47AE-882E-9882C98F79BF}" type="slidenum">
              <a:rPr lang="it-IT" smtClean="0"/>
              <a:t>‹N›</a:t>
            </a:fld>
            <a:endParaRPr lang="it-IT"/>
          </a:p>
        </p:txBody>
      </p:sp>
    </p:spTree>
    <p:extLst>
      <p:ext uri="{BB962C8B-B14F-4D97-AF65-F5344CB8AC3E}">
        <p14:creationId xmlns:p14="http://schemas.microsoft.com/office/powerpoint/2010/main" val="4092643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smtClean="0"/>
              <a:t>Fare clic per modificare lo stile del titolo</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77EBBF3-A0BD-4520-B65D-F10A15464FBC}" type="datetime1">
              <a:rPr lang="it-IT" smtClean="0"/>
              <a:t>24/11/2014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EC6FDF8-334E-47AE-882E-9882C98F79BF}" type="slidenum">
              <a:rPr lang="it-IT" smtClean="0"/>
              <a:t>‹N›</a:t>
            </a:fld>
            <a:endParaRPr lang="it-IT"/>
          </a:p>
        </p:txBody>
      </p:sp>
    </p:spTree>
    <p:extLst>
      <p:ext uri="{BB962C8B-B14F-4D97-AF65-F5344CB8AC3E}">
        <p14:creationId xmlns:p14="http://schemas.microsoft.com/office/powerpoint/2010/main" val="322049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B5DEAAA-160C-4E51-9FB0-B882F2D22C64}" type="datetime1">
              <a:rPr lang="it-IT" smtClean="0"/>
              <a:t>24/11/2014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EC6FDF8-334E-47AE-882E-9882C98F79BF}" type="slidenum">
              <a:rPr lang="it-IT" smtClean="0"/>
              <a:t>‹N›</a:t>
            </a:fld>
            <a:endParaRPr lang="it-IT"/>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005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E9FAB29-B105-44A2-95D2-9E8477708737}" type="datetime1">
              <a:rPr lang="it-IT" smtClean="0"/>
              <a:t>24/11/2014</a:t>
            </a:fld>
            <a:endParaRPr lang="it-IT"/>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it-IT"/>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EC6FDF8-334E-47AE-882E-9882C98F79BF}" type="slidenum">
              <a:rPr lang="it-IT" smtClean="0"/>
              <a:t>‹N›</a:t>
            </a:fld>
            <a:endParaRPr lang="it-IT"/>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206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cmi.net.ma/" TargetMode="External"/><Relationship Id="rId7" Type="http://schemas.openxmlformats.org/officeDocument/2006/relationships/image" Target="../media/image15.png"/><Relationship Id="rId2" Type="http://schemas.openxmlformats.org/officeDocument/2006/relationships/hyperlink" Target="http://www.mnf.ma/" TargetMode="External"/><Relationship Id="rId1" Type="http://schemas.openxmlformats.org/officeDocument/2006/relationships/slideLayout" Target="../slideLayouts/slideLayout2.xml"/><Relationship Id="rId6" Type="http://schemas.openxmlformats.org/officeDocument/2006/relationships/hyperlink" Target="http://maroc.startupcup.com/" TargetMode="External"/><Relationship Id="rId5" Type="http://schemas.openxmlformats.org/officeDocument/2006/relationships/hyperlink" Target="http://www.rmie.ma/" TargetMode="External"/><Relationship Id="rId4" Type="http://schemas.openxmlformats.org/officeDocument/2006/relationships/hyperlink" Target="http://www.fjemaroc.ma/"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loolys.net/"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kezakoo.com/"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maptia.com/"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7200" y="4960137"/>
            <a:ext cx="7772400" cy="1175743"/>
          </a:xfrm>
        </p:spPr>
        <p:txBody>
          <a:bodyPr>
            <a:normAutofit/>
          </a:bodyPr>
          <a:lstStyle/>
          <a:p>
            <a:pPr algn="l"/>
            <a:r>
              <a:rPr lang="it-IT" sz="4000" dirty="0" err="1" smtClean="0"/>
              <a:t>Éduquer</a:t>
            </a:r>
            <a:r>
              <a:rPr lang="it-IT" sz="4000" dirty="0"/>
              <a:t> </a:t>
            </a:r>
            <a:r>
              <a:rPr lang="it-IT" sz="4000" dirty="0" smtClean="0"/>
              <a:t>à LA </a:t>
            </a:r>
            <a:r>
              <a:rPr lang="it-IT" sz="4000" dirty="0" err="1" smtClean="0"/>
              <a:t>création</a:t>
            </a:r>
            <a:r>
              <a:rPr lang="it-IT" sz="4000" dirty="0" smtClean="0"/>
              <a:t> D’ENTREPRISE</a:t>
            </a:r>
            <a:endParaRPr lang="it-IT" sz="4000" dirty="0"/>
          </a:p>
        </p:txBody>
      </p:sp>
      <p:sp>
        <p:nvSpPr>
          <p:cNvPr id="3" name="Sottotitolo 2"/>
          <p:cNvSpPr>
            <a:spLocks noGrp="1"/>
          </p:cNvSpPr>
          <p:nvPr>
            <p:ph type="subTitle" idx="1"/>
          </p:nvPr>
        </p:nvSpPr>
        <p:spPr>
          <a:xfrm>
            <a:off x="8443245" y="4666005"/>
            <a:ext cx="3748755" cy="1410056"/>
          </a:xfrm>
        </p:spPr>
        <p:txBody>
          <a:bodyPr>
            <a:normAutofit/>
          </a:bodyPr>
          <a:lstStyle/>
          <a:p>
            <a:pPr>
              <a:spcAft>
                <a:spcPts val="0"/>
              </a:spcAft>
            </a:pPr>
            <a:r>
              <a:rPr lang="it-IT" sz="1600" b="1" dirty="0"/>
              <a:t>Clara Bassano </a:t>
            </a:r>
            <a:r>
              <a:rPr lang="it-IT" sz="1600" dirty="0" smtClean="0"/>
              <a:t>&amp; </a:t>
            </a:r>
            <a:r>
              <a:rPr lang="it-IT" sz="1600" b="1" dirty="0" smtClean="0"/>
              <a:t>Francesco Schiavone </a:t>
            </a:r>
            <a:r>
              <a:rPr lang="it-IT" sz="1600" dirty="0" smtClean="0"/>
              <a:t>(</a:t>
            </a:r>
            <a:r>
              <a:rPr lang="it-IT" sz="1600" dirty="0" err="1" smtClean="0"/>
              <a:t>Université</a:t>
            </a:r>
            <a:r>
              <a:rPr lang="it-IT" sz="1600" dirty="0" smtClean="0"/>
              <a:t> de </a:t>
            </a:r>
            <a:r>
              <a:rPr lang="it-IT" sz="1600" dirty="0" err="1" smtClean="0"/>
              <a:t>Naples</a:t>
            </a:r>
            <a:r>
              <a:rPr lang="it-IT" sz="1600" dirty="0" smtClean="0"/>
              <a:t> «</a:t>
            </a:r>
            <a:r>
              <a:rPr lang="it-IT" sz="1600" dirty="0" err="1" smtClean="0"/>
              <a:t>Parthenope</a:t>
            </a:r>
            <a:r>
              <a:rPr lang="it-IT" sz="1600" dirty="0" smtClean="0"/>
              <a:t>»</a:t>
            </a:r>
          </a:p>
          <a:p>
            <a:pPr>
              <a:spcAft>
                <a:spcPts val="0"/>
              </a:spcAft>
            </a:pPr>
            <a:endParaRPr lang="it-IT" sz="1600" b="1" dirty="0" smtClean="0"/>
          </a:p>
          <a:p>
            <a:pPr>
              <a:spcAft>
                <a:spcPts val="0"/>
              </a:spcAft>
            </a:pPr>
            <a:r>
              <a:rPr lang="it-IT" sz="1600" b="1" dirty="0" smtClean="0"/>
              <a:t>Antonio Gatto </a:t>
            </a:r>
            <a:r>
              <a:rPr lang="it-IT" sz="1600" dirty="0" smtClean="0"/>
              <a:t>(COSVITEC </a:t>
            </a:r>
            <a:r>
              <a:rPr lang="it-IT" sz="1600" dirty="0" err="1" smtClean="0"/>
              <a:t>soc</a:t>
            </a:r>
            <a:r>
              <a:rPr lang="it-IT" sz="1600" dirty="0" smtClean="0"/>
              <a:t>. </a:t>
            </a:r>
            <a:r>
              <a:rPr lang="it-IT" sz="1600" dirty="0" err="1" smtClean="0"/>
              <a:t>cons</a:t>
            </a:r>
            <a:r>
              <a:rPr lang="it-IT" sz="1600" dirty="0" smtClean="0"/>
              <a:t>. a </a:t>
            </a:r>
            <a:r>
              <a:rPr lang="it-IT" sz="1600" dirty="0" err="1" smtClean="0"/>
              <a:t>r.l</a:t>
            </a:r>
            <a:r>
              <a:rPr lang="it-IT" sz="1600" dirty="0" smtClean="0"/>
              <a:t>.)</a:t>
            </a:r>
            <a:endParaRPr lang="it-IT" sz="1600" dirty="0"/>
          </a:p>
        </p:txBody>
      </p:sp>
      <p:pic>
        <p:nvPicPr>
          <p:cNvPr id="4" name="Picture 116"/>
          <p:cNvPicPr>
            <a:picLocks noChangeAspect="1" noChangeArrowheads="1"/>
          </p:cNvPicPr>
          <p:nvPr/>
        </p:nvPicPr>
        <p:blipFill>
          <a:blip r:embed="rId2" cstate="print"/>
          <a:srcRect/>
          <a:stretch>
            <a:fillRect/>
          </a:stretch>
        </p:blipFill>
        <p:spPr bwMode="auto">
          <a:xfrm>
            <a:off x="28553" y="5860654"/>
            <a:ext cx="2547222" cy="979450"/>
          </a:xfrm>
          <a:prstGeom prst="rect">
            <a:avLst/>
          </a:prstGeom>
          <a:noFill/>
          <a:ln w="9525">
            <a:noFill/>
            <a:miter lim="800000"/>
            <a:headEnd/>
            <a:tailEnd/>
          </a:ln>
          <a:effectLst/>
        </p:spPr>
      </p:pic>
      <p:pic>
        <p:nvPicPr>
          <p:cNvPr id="5" name="Picture 117" descr="C:\Users\Mariló Gómez\Google Drive\DEVEN3C\GESTIÓN_DEVEN3C\Difusion\Logos\logos_DEVEN3C\logo_deven3c.jpg"/>
          <p:cNvPicPr>
            <a:picLocks noChangeAspect="1" noChangeArrowheads="1"/>
          </p:cNvPicPr>
          <p:nvPr/>
        </p:nvPicPr>
        <p:blipFill>
          <a:blip r:embed="rId3" cstate="print"/>
          <a:srcRect/>
          <a:stretch>
            <a:fillRect/>
          </a:stretch>
        </p:blipFill>
        <p:spPr bwMode="auto">
          <a:xfrm>
            <a:off x="10605332" y="5846304"/>
            <a:ext cx="1324598" cy="993799"/>
          </a:xfrm>
          <a:prstGeom prst="rect">
            <a:avLst/>
          </a:prstGeom>
          <a:noFill/>
        </p:spPr>
      </p:pic>
    </p:spTree>
    <p:extLst>
      <p:ext uri="{BB962C8B-B14F-4D97-AF65-F5344CB8AC3E}">
        <p14:creationId xmlns:p14="http://schemas.microsoft.com/office/powerpoint/2010/main" val="3504603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Les</a:t>
            </a:r>
            <a:r>
              <a:rPr lang="it-IT" dirty="0" smtClean="0"/>
              <a:t> </a:t>
            </a:r>
            <a:r>
              <a:rPr lang="it-IT" dirty="0" err="1" smtClean="0"/>
              <a:t>Étapes</a:t>
            </a:r>
            <a:r>
              <a:rPr lang="it-IT" dirty="0" smtClean="0"/>
              <a:t> de la «</a:t>
            </a:r>
            <a:r>
              <a:rPr lang="it-IT" dirty="0" err="1" smtClean="0"/>
              <a:t>naissance</a:t>
            </a:r>
            <a:r>
              <a:rPr lang="it-IT" dirty="0" smtClean="0"/>
              <a:t>» d’une nouvelle </a:t>
            </a:r>
            <a:r>
              <a:rPr lang="it-IT" dirty="0" err="1" smtClean="0"/>
              <a:t>entreprise</a:t>
            </a:r>
            <a:endParaRPr lang="it-IT" dirty="0"/>
          </a:p>
        </p:txBody>
      </p:sp>
      <p:sp>
        <p:nvSpPr>
          <p:cNvPr id="3" name="Segnaposto contenuto 2"/>
          <p:cNvSpPr>
            <a:spLocks noGrp="1"/>
          </p:cNvSpPr>
          <p:nvPr>
            <p:ph idx="1"/>
          </p:nvPr>
        </p:nvSpPr>
        <p:spPr/>
        <p:txBody>
          <a:bodyPr/>
          <a:lstStyle/>
          <a:p>
            <a:pPr marL="457200" indent="-457200">
              <a:buFont typeface="+mj-lt"/>
              <a:buAutoNum type="arabicPeriod"/>
            </a:pPr>
            <a:r>
              <a:rPr lang="it-IT" dirty="0" err="1" smtClean="0"/>
              <a:t>Choisir</a:t>
            </a:r>
            <a:r>
              <a:rPr lang="it-IT" dirty="0" smtClean="0"/>
              <a:t> </a:t>
            </a:r>
            <a:r>
              <a:rPr lang="it-IT" dirty="0" err="1" smtClean="0"/>
              <a:t>entre</a:t>
            </a:r>
            <a:r>
              <a:rPr lang="it-IT" dirty="0" smtClean="0"/>
              <a:t> un </a:t>
            </a:r>
            <a:r>
              <a:rPr lang="it-IT" dirty="0" err="1" smtClean="0"/>
              <a:t>tavail</a:t>
            </a:r>
            <a:r>
              <a:rPr lang="it-IT" dirty="0" smtClean="0"/>
              <a:t> </a:t>
            </a:r>
            <a:r>
              <a:rPr lang="it-IT" dirty="0" err="1" smtClean="0"/>
              <a:t>salarié</a:t>
            </a:r>
            <a:r>
              <a:rPr lang="it-IT" dirty="0" smtClean="0"/>
              <a:t> et l’</a:t>
            </a:r>
            <a:r>
              <a:rPr lang="it-IT" dirty="0" err="1" smtClean="0"/>
              <a:t>entrepreneuriat</a:t>
            </a:r>
            <a:r>
              <a:rPr lang="it-IT" dirty="0" smtClean="0"/>
              <a:t> </a:t>
            </a:r>
          </a:p>
          <a:p>
            <a:pPr marL="457200" indent="-457200">
              <a:buFont typeface="+mj-lt"/>
              <a:buAutoNum type="arabicPeriod"/>
            </a:pPr>
            <a:r>
              <a:rPr lang="it-IT" altLang="it-IT" dirty="0" err="1" smtClean="0"/>
              <a:t>Développer</a:t>
            </a:r>
            <a:r>
              <a:rPr lang="it-IT" altLang="it-IT" dirty="0" smtClean="0"/>
              <a:t> un </a:t>
            </a:r>
            <a:r>
              <a:rPr lang="it-IT" altLang="it-IT" dirty="0" err="1" smtClean="0"/>
              <a:t>profil</a:t>
            </a:r>
            <a:r>
              <a:rPr lang="it-IT" altLang="it-IT" dirty="0" smtClean="0"/>
              <a:t> </a:t>
            </a:r>
            <a:r>
              <a:rPr lang="it-IT" altLang="it-IT" dirty="0" err="1" smtClean="0"/>
              <a:t>etrepreneurial</a:t>
            </a:r>
            <a:endParaRPr lang="it-IT" altLang="it-IT" dirty="0" smtClean="0"/>
          </a:p>
          <a:p>
            <a:pPr marL="457200" indent="-457200">
              <a:buFont typeface="+mj-lt"/>
              <a:buAutoNum type="arabicPeriod"/>
            </a:pPr>
            <a:r>
              <a:rPr lang="it-IT" dirty="0" err="1" smtClean="0"/>
              <a:t>Décider</a:t>
            </a:r>
            <a:r>
              <a:rPr lang="it-IT" dirty="0" smtClean="0"/>
              <a:t> de diriger une nouvelle </a:t>
            </a:r>
            <a:r>
              <a:rPr lang="it-IT" dirty="0" err="1" smtClean="0"/>
              <a:t>entreprise</a:t>
            </a:r>
            <a:endParaRPr lang="it-IT" dirty="0" smtClean="0"/>
          </a:p>
          <a:p>
            <a:pPr marL="630936" lvl="1" indent="-457200"/>
            <a:r>
              <a:rPr lang="it-IT" dirty="0" err="1" smtClean="0"/>
              <a:t>Définition</a:t>
            </a:r>
            <a:r>
              <a:rPr lang="it-IT" dirty="0" smtClean="0"/>
              <a:t> de la </a:t>
            </a:r>
            <a:r>
              <a:rPr lang="it-IT" i="1" dirty="0" smtClean="0"/>
              <a:t>business idea</a:t>
            </a:r>
          </a:p>
          <a:p>
            <a:pPr marL="630936" lvl="1" indent="-457200"/>
            <a:r>
              <a:rPr lang="it-IT" dirty="0" err="1"/>
              <a:t>Définition</a:t>
            </a:r>
            <a:r>
              <a:rPr lang="it-IT" dirty="0"/>
              <a:t> </a:t>
            </a:r>
            <a:r>
              <a:rPr lang="it-IT" dirty="0" smtClean="0"/>
              <a:t>d’un </a:t>
            </a:r>
            <a:r>
              <a:rPr lang="it-IT" i="1" dirty="0" smtClean="0"/>
              <a:t>business model</a:t>
            </a:r>
          </a:p>
          <a:p>
            <a:pPr marL="630936" lvl="1" indent="-457200"/>
            <a:r>
              <a:rPr lang="it-IT" dirty="0" err="1" smtClean="0"/>
              <a:t>Formaliser</a:t>
            </a:r>
            <a:r>
              <a:rPr lang="it-IT" dirty="0" smtClean="0"/>
              <a:t> </a:t>
            </a:r>
            <a:r>
              <a:rPr lang="it-IT" dirty="0"/>
              <a:t>un </a:t>
            </a:r>
            <a:r>
              <a:rPr lang="it-IT" i="1" dirty="0" smtClean="0"/>
              <a:t>business </a:t>
            </a:r>
            <a:r>
              <a:rPr lang="it-IT" i="1" dirty="0" err="1" smtClean="0"/>
              <a:t>plan</a:t>
            </a:r>
            <a:endParaRPr lang="it-IT" i="1" dirty="0" smtClean="0"/>
          </a:p>
          <a:p>
            <a:pPr marL="630936" lvl="1" indent="-457200"/>
            <a:r>
              <a:rPr lang="it-IT" dirty="0" err="1" smtClean="0"/>
              <a:t>Recherche</a:t>
            </a:r>
            <a:r>
              <a:rPr lang="it-IT" dirty="0" smtClean="0"/>
              <a:t> </a:t>
            </a:r>
            <a:r>
              <a:rPr lang="it-IT" dirty="0" err="1" smtClean="0"/>
              <a:t>des</a:t>
            </a:r>
            <a:r>
              <a:rPr lang="it-IT" dirty="0" smtClean="0"/>
              <a:t> </a:t>
            </a:r>
            <a:r>
              <a:rPr lang="it-IT" dirty="0" err="1" smtClean="0"/>
              <a:t>resources</a:t>
            </a:r>
            <a:r>
              <a:rPr lang="it-IT" dirty="0" smtClean="0"/>
              <a:t> </a:t>
            </a:r>
            <a:r>
              <a:rPr lang="it-IT" dirty="0" err="1" smtClean="0"/>
              <a:t>financières</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10</a:t>
            </a:fld>
            <a:endParaRPr lang="it-IT"/>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2310" y="212651"/>
            <a:ext cx="896938"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3653" y="286469"/>
            <a:ext cx="195103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474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PHASES DU </a:t>
            </a:r>
            <a:r>
              <a:rPr lang="it-IT" dirty="0" err="1" smtClean="0"/>
              <a:t>PROCéDé</a:t>
            </a:r>
            <a:r>
              <a:rPr lang="it-IT" dirty="0" smtClean="0"/>
              <a:t> ENTREPRENEURIAL</a:t>
            </a:r>
            <a:endParaRPr lang="it-IT" dirty="0"/>
          </a:p>
        </p:txBody>
      </p:sp>
      <p:sp>
        <p:nvSpPr>
          <p:cNvPr id="3" name="Segnaposto contenuto 2"/>
          <p:cNvSpPr>
            <a:spLocks noGrp="1"/>
          </p:cNvSpPr>
          <p:nvPr>
            <p:ph idx="1"/>
          </p:nvPr>
        </p:nvSpPr>
        <p:spPr/>
        <p:txBody>
          <a:bodyPr>
            <a:normAutofit/>
          </a:bodyPr>
          <a:lstStyle/>
          <a:p>
            <a:pPr marL="457200" indent="-457200" algn="just">
              <a:buFont typeface="+mj-lt"/>
              <a:buAutoNum type="arabicParenR"/>
            </a:pPr>
            <a:r>
              <a:rPr lang="it-IT" dirty="0" err="1" smtClean="0"/>
              <a:t>Pre-lancement</a:t>
            </a:r>
            <a:r>
              <a:rPr lang="it-IT" dirty="0" smtClean="0"/>
              <a:t>: </a:t>
            </a:r>
            <a:r>
              <a:rPr lang="it-IT" dirty="0" err="1" smtClean="0"/>
              <a:t>ça</a:t>
            </a:r>
            <a:r>
              <a:rPr lang="it-IT" dirty="0" smtClean="0"/>
              <a:t> </a:t>
            </a:r>
            <a:r>
              <a:rPr lang="it-IT" dirty="0" err="1" smtClean="0"/>
              <a:t>comprend</a:t>
            </a:r>
            <a:r>
              <a:rPr lang="it-IT" dirty="0" smtClean="0"/>
              <a:t> </a:t>
            </a:r>
            <a:r>
              <a:rPr lang="it-IT" dirty="0" err="1" smtClean="0"/>
              <a:t>les</a:t>
            </a:r>
            <a:r>
              <a:rPr lang="it-IT" dirty="0" smtClean="0"/>
              <a:t> </a:t>
            </a:r>
            <a:r>
              <a:rPr lang="it-IT" dirty="0" err="1" smtClean="0"/>
              <a:t>activités</a:t>
            </a:r>
            <a:r>
              <a:rPr lang="it-IT" dirty="0" smtClean="0"/>
              <a:t> </a:t>
            </a:r>
            <a:r>
              <a:rPr lang="it-IT" dirty="0" err="1" smtClean="0"/>
              <a:t>réalisées</a:t>
            </a:r>
            <a:r>
              <a:rPr lang="it-IT" dirty="0" smtClean="0"/>
              <a:t> </a:t>
            </a:r>
            <a:r>
              <a:rPr lang="it-IT" dirty="0" err="1" smtClean="0"/>
              <a:t>avant</a:t>
            </a:r>
            <a:r>
              <a:rPr lang="it-IT" dirty="0" smtClean="0"/>
              <a:t> la </a:t>
            </a:r>
            <a:r>
              <a:rPr lang="it-IT" dirty="0" err="1" smtClean="0"/>
              <a:t>creation</a:t>
            </a:r>
            <a:r>
              <a:rPr lang="it-IT" dirty="0" smtClean="0"/>
              <a:t> de la nouvelle </a:t>
            </a:r>
            <a:r>
              <a:rPr lang="it-IT" dirty="0" err="1" smtClean="0"/>
              <a:t>entreprise</a:t>
            </a:r>
            <a:r>
              <a:rPr lang="it-IT" dirty="0" smtClean="0"/>
              <a:t> (</a:t>
            </a:r>
            <a:r>
              <a:rPr lang="it-IT" dirty="0" err="1" smtClean="0"/>
              <a:t>identification</a:t>
            </a:r>
            <a:r>
              <a:rPr lang="it-IT" dirty="0" smtClean="0"/>
              <a:t> </a:t>
            </a:r>
            <a:r>
              <a:rPr lang="it-IT" dirty="0" err="1" smtClean="0"/>
              <a:t>des</a:t>
            </a:r>
            <a:r>
              <a:rPr lang="it-IT" dirty="0" smtClean="0"/>
              <a:t> </a:t>
            </a:r>
            <a:r>
              <a:rPr lang="it-IT" dirty="0" err="1" smtClean="0"/>
              <a:t>opportunités</a:t>
            </a:r>
            <a:r>
              <a:rPr lang="it-IT" dirty="0" smtClean="0"/>
              <a:t>, </a:t>
            </a:r>
            <a:r>
              <a:rPr lang="it-IT" dirty="0" err="1" smtClean="0"/>
              <a:t>évaluation</a:t>
            </a:r>
            <a:r>
              <a:rPr lang="it-IT" dirty="0" smtClean="0"/>
              <a:t> </a:t>
            </a:r>
            <a:r>
              <a:rPr lang="it-IT" dirty="0" err="1" smtClean="0"/>
              <a:t>initiale</a:t>
            </a:r>
            <a:r>
              <a:rPr lang="it-IT" dirty="0" smtClean="0"/>
              <a:t> de </a:t>
            </a:r>
            <a:r>
              <a:rPr lang="it-IT" dirty="0" err="1" smtClean="0"/>
              <a:t>ces</a:t>
            </a:r>
            <a:r>
              <a:rPr lang="it-IT" dirty="0" smtClean="0"/>
              <a:t> </a:t>
            </a:r>
            <a:r>
              <a:rPr lang="it-IT" dirty="0" err="1" smtClean="0"/>
              <a:t>opportunités</a:t>
            </a:r>
            <a:r>
              <a:rPr lang="it-IT" dirty="0" smtClean="0"/>
              <a:t>, </a:t>
            </a:r>
            <a:r>
              <a:rPr lang="it-IT" dirty="0" err="1" smtClean="0"/>
              <a:t>développement</a:t>
            </a:r>
            <a:r>
              <a:rPr lang="it-IT" dirty="0" smtClean="0"/>
              <a:t>  </a:t>
            </a:r>
            <a:r>
              <a:rPr lang="it-IT" dirty="0" err="1" smtClean="0"/>
              <a:t>des</a:t>
            </a:r>
            <a:r>
              <a:rPr lang="it-IT" dirty="0" smtClean="0"/>
              <a:t> </a:t>
            </a:r>
            <a:r>
              <a:rPr lang="it-IT" dirty="0" err="1" smtClean="0"/>
              <a:t>intentions</a:t>
            </a:r>
            <a:r>
              <a:rPr lang="it-IT" dirty="0" smtClean="0"/>
              <a:t> de </a:t>
            </a:r>
            <a:r>
              <a:rPr lang="it-IT" dirty="0" err="1" smtClean="0"/>
              <a:t>démarrer</a:t>
            </a:r>
            <a:r>
              <a:rPr lang="it-IT" dirty="0" smtClean="0"/>
              <a:t> une nouvelle </a:t>
            </a:r>
            <a:r>
              <a:rPr lang="it-IT" dirty="0" err="1" smtClean="0"/>
              <a:t>entreprise</a:t>
            </a:r>
            <a:r>
              <a:rPr lang="it-IT" dirty="0" smtClean="0"/>
              <a:t>.</a:t>
            </a:r>
          </a:p>
          <a:p>
            <a:pPr marL="457200" indent="-457200" algn="just">
              <a:buFont typeface="+mj-lt"/>
              <a:buAutoNum type="arabicParenR"/>
            </a:pPr>
            <a:r>
              <a:rPr lang="it-IT" dirty="0" err="1" smtClean="0"/>
              <a:t>Lancement</a:t>
            </a:r>
            <a:r>
              <a:rPr lang="it-IT" dirty="0" smtClean="0"/>
              <a:t> </a:t>
            </a:r>
            <a:r>
              <a:rPr lang="it-IT" dirty="0" err="1" smtClean="0"/>
              <a:t>ou</a:t>
            </a:r>
            <a:r>
              <a:rPr lang="it-IT" dirty="0" smtClean="0"/>
              <a:t> </a:t>
            </a:r>
            <a:r>
              <a:rPr lang="it-IT" i="1" dirty="0" smtClean="0"/>
              <a:t>start-up</a:t>
            </a:r>
            <a:r>
              <a:rPr lang="it-IT" dirty="0"/>
              <a:t>: </a:t>
            </a:r>
            <a:r>
              <a:rPr lang="it-IT" dirty="0" err="1"/>
              <a:t>ça</a:t>
            </a:r>
            <a:r>
              <a:rPr lang="it-IT" dirty="0"/>
              <a:t> </a:t>
            </a:r>
            <a:r>
              <a:rPr lang="it-IT" dirty="0" err="1"/>
              <a:t>comprend</a:t>
            </a:r>
            <a:r>
              <a:rPr lang="it-IT" dirty="0"/>
              <a:t> </a:t>
            </a:r>
            <a:r>
              <a:rPr lang="it-IT" dirty="0" err="1" smtClean="0"/>
              <a:t>les</a:t>
            </a:r>
            <a:r>
              <a:rPr lang="it-IT" dirty="0" smtClean="0"/>
              <a:t> </a:t>
            </a:r>
            <a:r>
              <a:rPr lang="it-IT" dirty="0" err="1" smtClean="0"/>
              <a:t>activités</a:t>
            </a:r>
            <a:r>
              <a:rPr lang="it-IT" dirty="0" smtClean="0"/>
              <a:t> de </a:t>
            </a:r>
            <a:r>
              <a:rPr lang="it-IT" dirty="0" err="1" smtClean="0"/>
              <a:t>départ</a:t>
            </a:r>
            <a:r>
              <a:rPr lang="it-IT" dirty="0" smtClean="0"/>
              <a:t> de la nouvelle </a:t>
            </a:r>
            <a:r>
              <a:rPr lang="it-IT" dirty="0" err="1" smtClean="0"/>
              <a:t>entreprise</a:t>
            </a:r>
            <a:r>
              <a:rPr lang="it-IT" dirty="0" smtClean="0"/>
              <a:t> (definir une forme </a:t>
            </a:r>
            <a:r>
              <a:rPr lang="it-IT" dirty="0" err="1" smtClean="0"/>
              <a:t>juridique</a:t>
            </a:r>
            <a:r>
              <a:rPr lang="it-IT" dirty="0" smtClean="0"/>
              <a:t>, </a:t>
            </a:r>
            <a:r>
              <a:rPr lang="it-IT" dirty="0" err="1" smtClean="0"/>
              <a:t>développer</a:t>
            </a:r>
            <a:r>
              <a:rPr lang="it-IT" dirty="0" smtClean="0"/>
              <a:t> un </a:t>
            </a:r>
            <a:r>
              <a:rPr lang="it-IT" dirty="0" err="1" smtClean="0"/>
              <a:t>plan</a:t>
            </a:r>
            <a:r>
              <a:rPr lang="it-IT" dirty="0" smtClean="0"/>
              <a:t> </a:t>
            </a:r>
            <a:r>
              <a:rPr lang="it-IT" dirty="0" err="1" smtClean="0"/>
              <a:t>initial</a:t>
            </a:r>
            <a:r>
              <a:rPr lang="it-IT" dirty="0" smtClean="0"/>
              <a:t> de marketing, </a:t>
            </a:r>
            <a:r>
              <a:rPr lang="it-IT" dirty="0" err="1" smtClean="0"/>
              <a:t>construire</a:t>
            </a:r>
            <a:r>
              <a:rPr lang="it-IT" dirty="0" smtClean="0"/>
              <a:t> une </a:t>
            </a:r>
            <a:r>
              <a:rPr lang="it-IT" dirty="0" err="1" smtClean="0"/>
              <a:t>stratégie</a:t>
            </a:r>
            <a:r>
              <a:rPr lang="it-IT" dirty="0" smtClean="0"/>
              <a:t> pour </a:t>
            </a:r>
            <a:r>
              <a:rPr lang="it-IT" dirty="0" err="1" smtClean="0"/>
              <a:t>exploiter</a:t>
            </a:r>
            <a:r>
              <a:rPr lang="it-IT" dirty="0" smtClean="0"/>
              <a:t> </a:t>
            </a:r>
            <a:r>
              <a:rPr lang="it-IT" dirty="0" err="1" smtClean="0"/>
              <a:t>les</a:t>
            </a:r>
            <a:r>
              <a:rPr lang="it-IT" dirty="0" smtClean="0"/>
              <a:t> </a:t>
            </a:r>
            <a:r>
              <a:rPr lang="it-IT" dirty="0" err="1" smtClean="0"/>
              <a:t>opportunités</a:t>
            </a:r>
            <a:r>
              <a:rPr lang="it-IT" dirty="0" smtClean="0"/>
              <a:t> de l’</a:t>
            </a:r>
            <a:r>
              <a:rPr lang="it-IT" dirty="0" err="1" smtClean="0"/>
              <a:t>idée</a:t>
            </a:r>
            <a:r>
              <a:rPr lang="it-IT" dirty="0" smtClean="0"/>
              <a:t> </a:t>
            </a:r>
            <a:r>
              <a:rPr lang="it-IT" dirty="0" err="1" smtClean="0"/>
              <a:t>entrepreneuriale</a:t>
            </a:r>
            <a:r>
              <a:rPr lang="it-IT" dirty="0" smtClean="0"/>
              <a:t>.  </a:t>
            </a:r>
          </a:p>
          <a:p>
            <a:pPr marL="457200" indent="-457200" algn="just">
              <a:buFont typeface="+mj-lt"/>
              <a:buAutoNum type="arabicParenR"/>
            </a:pPr>
            <a:r>
              <a:rPr lang="it-IT" dirty="0"/>
              <a:t>P</a:t>
            </a:r>
            <a:r>
              <a:rPr lang="it-IT" dirty="0" smtClean="0"/>
              <a:t>ost-</a:t>
            </a:r>
            <a:r>
              <a:rPr lang="it-IT" dirty="0" err="1" smtClean="0"/>
              <a:t>lancement</a:t>
            </a:r>
            <a:r>
              <a:rPr lang="it-IT" dirty="0"/>
              <a:t>: </a:t>
            </a:r>
            <a:r>
              <a:rPr lang="it-IT" dirty="0" err="1"/>
              <a:t>ça</a:t>
            </a:r>
            <a:r>
              <a:rPr lang="it-IT" dirty="0"/>
              <a:t> </a:t>
            </a:r>
            <a:r>
              <a:rPr lang="it-IT" dirty="0" err="1"/>
              <a:t>comprend</a:t>
            </a:r>
            <a:r>
              <a:rPr lang="it-IT" dirty="0"/>
              <a:t> </a:t>
            </a:r>
            <a:r>
              <a:rPr lang="it-IT" dirty="0" err="1" smtClean="0"/>
              <a:t>les</a:t>
            </a:r>
            <a:r>
              <a:rPr lang="it-IT" dirty="0" smtClean="0"/>
              <a:t> </a:t>
            </a:r>
            <a:r>
              <a:rPr lang="it-IT" dirty="0" err="1" smtClean="0"/>
              <a:t>activités</a:t>
            </a:r>
            <a:r>
              <a:rPr lang="it-IT" dirty="0" smtClean="0"/>
              <a:t> </a:t>
            </a:r>
            <a:r>
              <a:rPr lang="it-IT" dirty="0" err="1" smtClean="0"/>
              <a:t>après</a:t>
            </a:r>
            <a:r>
              <a:rPr lang="it-IT" dirty="0" smtClean="0"/>
              <a:t> la </a:t>
            </a:r>
            <a:r>
              <a:rPr lang="it-IT" dirty="0" err="1" smtClean="0"/>
              <a:t>période</a:t>
            </a:r>
            <a:r>
              <a:rPr lang="it-IT" dirty="0" smtClean="0"/>
              <a:t> de </a:t>
            </a:r>
            <a:r>
              <a:rPr lang="it-IT" i="1" dirty="0" smtClean="0"/>
              <a:t>start-up </a:t>
            </a:r>
            <a:r>
              <a:rPr lang="it-IT" dirty="0" smtClean="0"/>
              <a:t>( </a:t>
            </a:r>
            <a:r>
              <a:rPr lang="it-IT" dirty="0" err="1" smtClean="0"/>
              <a:t>activité</a:t>
            </a:r>
            <a:r>
              <a:rPr lang="it-IT" dirty="0" smtClean="0"/>
              <a:t> de </a:t>
            </a:r>
            <a:r>
              <a:rPr lang="it-IT" dirty="0" err="1" smtClean="0"/>
              <a:t>planification</a:t>
            </a:r>
            <a:r>
              <a:rPr lang="it-IT" dirty="0" smtClean="0"/>
              <a:t> pour </a:t>
            </a:r>
            <a:r>
              <a:rPr lang="it-IT" dirty="0" err="1" smtClean="0"/>
              <a:t>faire</a:t>
            </a:r>
            <a:r>
              <a:rPr lang="it-IT" dirty="0" smtClean="0"/>
              <a:t> </a:t>
            </a:r>
            <a:r>
              <a:rPr lang="it-IT" dirty="0" err="1" smtClean="0"/>
              <a:t>fonctionner</a:t>
            </a:r>
            <a:r>
              <a:rPr lang="it-IT" dirty="0" smtClean="0"/>
              <a:t> l’</a:t>
            </a:r>
            <a:r>
              <a:rPr lang="it-IT" dirty="0" err="1" smtClean="0"/>
              <a:t>entreprise</a:t>
            </a:r>
            <a:r>
              <a:rPr lang="it-IT" dirty="0" smtClean="0"/>
              <a:t>, </a:t>
            </a:r>
            <a:r>
              <a:rPr lang="it-IT" dirty="0" err="1" smtClean="0"/>
              <a:t>gestion</a:t>
            </a:r>
            <a:r>
              <a:rPr lang="it-IT" dirty="0" smtClean="0"/>
              <a:t> </a:t>
            </a:r>
            <a:r>
              <a:rPr lang="it-IT" dirty="0" err="1" smtClean="0"/>
              <a:t>du</a:t>
            </a:r>
            <a:r>
              <a:rPr lang="it-IT" dirty="0" smtClean="0"/>
              <a:t> </a:t>
            </a:r>
            <a:r>
              <a:rPr lang="it-IT" dirty="0" err="1" smtClean="0"/>
              <a:t>personnel</a:t>
            </a:r>
            <a:r>
              <a:rPr lang="it-IT" dirty="0" smtClean="0"/>
              <a:t>,  et relations </a:t>
            </a:r>
            <a:r>
              <a:rPr lang="it-IT" dirty="0" err="1" smtClean="0"/>
              <a:t>avec</a:t>
            </a:r>
            <a:r>
              <a:rPr lang="it-IT" dirty="0" smtClean="0"/>
              <a:t> clients et </a:t>
            </a:r>
            <a:r>
              <a:rPr lang="it-IT" dirty="0" err="1" smtClean="0"/>
              <a:t>fournisseurs</a:t>
            </a:r>
            <a:r>
              <a:rPr lang="it-IT" dirty="0" smtClean="0"/>
              <a:t> qui </a:t>
            </a:r>
            <a:r>
              <a:rPr lang="it-IT" dirty="0" err="1" smtClean="0"/>
              <a:t>demandent</a:t>
            </a:r>
            <a:r>
              <a:rPr lang="it-IT" dirty="0" smtClean="0"/>
              <a:t> à </a:t>
            </a:r>
            <a:r>
              <a:rPr lang="it-IT" dirty="0" err="1" smtClean="0"/>
              <a:t>l’entrepreneur</a:t>
            </a:r>
            <a:r>
              <a:rPr lang="it-IT" dirty="0" smtClean="0"/>
              <a:t> de </a:t>
            </a:r>
            <a:r>
              <a:rPr lang="it-IT" dirty="0" err="1" smtClean="0"/>
              <a:t>développer</a:t>
            </a:r>
            <a:r>
              <a:rPr lang="it-IT" dirty="0" smtClean="0"/>
              <a:t> </a:t>
            </a:r>
            <a:r>
              <a:rPr lang="it-IT" dirty="0" err="1" smtClean="0"/>
              <a:t>capacités</a:t>
            </a:r>
            <a:r>
              <a:rPr lang="it-IT" dirty="0" smtClean="0"/>
              <a:t> </a:t>
            </a:r>
            <a:r>
              <a:rPr lang="it-IT" dirty="0" err="1" smtClean="0"/>
              <a:t>fondamentales</a:t>
            </a:r>
            <a:r>
              <a:rPr lang="it-IT" dirty="0" smtClean="0"/>
              <a:t>: </a:t>
            </a:r>
            <a:r>
              <a:rPr lang="it-IT" dirty="0" err="1" smtClean="0"/>
              <a:t>résoudre</a:t>
            </a:r>
            <a:r>
              <a:rPr lang="it-IT" dirty="0" smtClean="0"/>
              <a:t> </a:t>
            </a:r>
            <a:r>
              <a:rPr lang="it-IT" dirty="0" err="1" smtClean="0"/>
              <a:t>conflits</a:t>
            </a:r>
            <a:r>
              <a:rPr lang="it-IT" dirty="0" smtClean="0"/>
              <a:t>, </a:t>
            </a:r>
            <a:r>
              <a:rPr lang="it-IT" dirty="0" err="1" smtClean="0"/>
              <a:t>négocier</a:t>
            </a:r>
            <a:r>
              <a:rPr lang="it-IT" dirty="0" smtClean="0"/>
              <a:t>, </a:t>
            </a:r>
            <a:r>
              <a:rPr lang="it-IT" dirty="0" err="1" smtClean="0"/>
              <a:t>influencer</a:t>
            </a:r>
            <a:r>
              <a:rPr lang="it-IT" dirty="0" smtClean="0"/>
              <a:t> et </a:t>
            </a:r>
            <a:r>
              <a:rPr lang="it-IT" dirty="0" err="1" smtClean="0"/>
              <a:t>motiver</a:t>
            </a:r>
            <a:r>
              <a:rPr lang="it-IT" dirty="0" smtClean="0"/>
              <a:t>, leadership…). </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11</a:t>
            </a:fld>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9372" y="128617"/>
            <a:ext cx="896938"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1768" y="202435"/>
            <a:ext cx="195103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86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Les</a:t>
            </a:r>
            <a:r>
              <a:rPr lang="it-IT" dirty="0" smtClean="0"/>
              <a:t> </a:t>
            </a:r>
            <a:r>
              <a:rPr lang="it-IT" dirty="0" err="1" smtClean="0"/>
              <a:t>capacitÉs</a:t>
            </a:r>
            <a:r>
              <a:rPr lang="it-IT" dirty="0" smtClean="0"/>
              <a:t> </a:t>
            </a:r>
            <a:r>
              <a:rPr lang="it-IT" dirty="0" err="1" smtClean="0"/>
              <a:t>entrepreneuriales</a:t>
            </a:r>
            <a:endParaRPr lang="it-IT" dirty="0"/>
          </a:p>
        </p:txBody>
      </p:sp>
      <p:sp>
        <p:nvSpPr>
          <p:cNvPr id="3" name="Segnaposto contenuto 2"/>
          <p:cNvSpPr>
            <a:spLocks noGrp="1"/>
          </p:cNvSpPr>
          <p:nvPr>
            <p:ph idx="1"/>
          </p:nvPr>
        </p:nvSpPr>
        <p:spPr/>
        <p:txBody>
          <a:bodyPr/>
          <a:lstStyle/>
          <a:p>
            <a:pPr>
              <a:buFont typeface="Arial" panose="020B0604020202020204" pitchFamily="34" charset="0"/>
              <a:buChar char="•"/>
            </a:pPr>
            <a:r>
              <a:rPr lang="it-IT" dirty="0" err="1" smtClean="0"/>
              <a:t>Accès</a:t>
            </a:r>
            <a:r>
              <a:rPr lang="it-IT" dirty="0" smtClean="0"/>
              <a:t> à </a:t>
            </a:r>
            <a:r>
              <a:rPr lang="it-IT" dirty="0" err="1" smtClean="0"/>
              <a:t>competences</a:t>
            </a:r>
            <a:r>
              <a:rPr lang="it-IT" dirty="0" smtClean="0"/>
              <a:t> </a:t>
            </a:r>
            <a:r>
              <a:rPr lang="it-IT" dirty="0" err="1" smtClean="0"/>
              <a:t>externes</a:t>
            </a:r>
            <a:r>
              <a:rPr lang="it-IT" dirty="0" smtClean="0"/>
              <a:t> et </a:t>
            </a:r>
            <a:r>
              <a:rPr lang="it-IT" dirty="0" err="1" smtClean="0"/>
              <a:t>leur</a:t>
            </a:r>
            <a:r>
              <a:rPr lang="it-IT" dirty="0" smtClean="0"/>
              <a:t> </a:t>
            </a:r>
            <a:r>
              <a:rPr lang="it-IT" dirty="0" err="1" smtClean="0"/>
              <a:t>integration</a:t>
            </a:r>
            <a:r>
              <a:rPr lang="it-IT" dirty="0" smtClean="0"/>
              <a:t> </a:t>
            </a:r>
            <a:r>
              <a:rPr lang="it-IT" dirty="0" err="1" smtClean="0"/>
              <a:t>avec</a:t>
            </a:r>
            <a:r>
              <a:rPr lang="it-IT" dirty="0" smtClean="0"/>
              <a:t> l’</a:t>
            </a:r>
            <a:r>
              <a:rPr lang="it-IT" dirty="0" err="1" smtClean="0"/>
              <a:t>entreprise</a:t>
            </a:r>
            <a:r>
              <a:rPr lang="it-IT" dirty="0" smtClean="0"/>
              <a:t> et sa culture;</a:t>
            </a:r>
            <a:endParaRPr lang="it-IT" dirty="0"/>
          </a:p>
          <a:p>
            <a:pPr>
              <a:buFont typeface="Arial" panose="020B0604020202020204" pitchFamily="34" charset="0"/>
              <a:buChar char="•"/>
            </a:pPr>
            <a:r>
              <a:rPr lang="it-IT" dirty="0" err="1" smtClean="0"/>
              <a:t>Partage</a:t>
            </a:r>
            <a:r>
              <a:rPr lang="it-IT" dirty="0" smtClean="0"/>
              <a:t> de la </a:t>
            </a:r>
            <a:r>
              <a:rPr lang="it-IT" dirty="0" err="1" smtClean="0"/>
              <a:t>connaissance</a:t>
            </a:r>
            <a:r>
              <a:rPr lang="it-IT" dirty="0"/>
              <a:t>;</a:t>
            </a:r>
            <a:endParaRPr lang="it-IT" dirty="0" smtClean="0"/>
          </a:p>
          <a:p>
            <a:pPr>
              <a:buFont typeface="Arial" panose="020B0604020202020204" pitchFamily="34" charset="0"/>
              <a:buChar char="•"/>
            </a:pPr>
            <a:r>
              <a:rPr lang="it-IT" dirty="0" err="1" smtClean="0"/>
              <a:t>Réfléchir</a:t>
            </a:r>
            <a:r>
              <a:rPr lang="it-IT" dirty="0" smtClean="0"/>
              <a:t> on le </a:t>
            </a:r>
            <a:r>
              <a:rPr lang="it-IT" dirty="0" err="1" smtClean="0"/>
              <a:t>passé</a:t>
            </a:r>
            <a:r>
              <a:rPr lang="it-IT" dirty="0" smtClean="0"/>
              <a:t> pour </a:t>
            </a:r>
            <a:r>
              <a:rPr lang="it-IT" dirty="0" err="1" smtClean="0"/>
              <a:t>améliorer</a:t>
            </a:r>
            <a:r>
              <a:rPr lang="it-IT" dirty="0" smtClean="0"/>
              <a:t> le </a:t>
            </a:r>
            <a:r>
              <a:rPr lang="it-IT" dirty="0" err="1" smtClean="0"/>
              <a:t>futur</a:t>
            </a:r>
            <a:r>
              <a:rPr lang="it-IT" dirty="0" smtClean="0"/>
              <a:t>;</a:t>
            </a:r>
            <a:endParaRPr lang="it-IT" dirty="0"/>
          </a:p>
          <a:p>
            <a:pPr>
              <a:buFont typeface="Arial" panose="020B0604020202020204" pitchFamily="34" charset="0"/>
              <a:buChar char="•"/>
            </a:pPr>
            <a:r>
              <a:rPr lang="it-IT" dirty="0" err="1" smtClean="0"/>
              <a:t>Créer</a:t>
            </a:r>
            <a:r>
              <a:rPr lang="it-IT" dirty="0" smtClean="0"/>
              <a:t> et </a:t>
            </a:r>
            <a:r>
              <a:rPr lang="it-IT" dirty="0" err="1" smtClean="0"/>
              <a:t>rompre</a:t>
            </a:r>
            <a:r>
              <a:rPr lang="it-IT" dirty="0" smtClean="0"/>
              <a:t> </a:t>
            </a:r>
            <a:r>
              <a:rPr lang="it-IT" dirty="0" err="1" smtClean="0"/>
              <a:t>les</a:t>
            </a:r>
            <a:r>
              <a:rPr lang="it-IT" dirty="0" smtClean="0"/>
              <a:t> </a:t>
            </a:r>
            <a:r>
              <a:rPr lang="it-IT" dirty="0" err="1" smtClean="0"/>
              <a:t>routines</a:t>
            </a:r>
            <a:r>
              <a:rPr lang="it-IT" dirty="0" smtClean="0"/>
              <a:t> d’</a:t>
            </a:r>
            <a:r>
              <a:rPr lang="it-IT" dirty="0" err="1" smtClean="0"/>
              <a:t>organisation</a:t>
            </a:r>
            <a:r>
              <a:rPr lang="it-IT" dirty="0" smtClean="0"/>
              <a:t>; </a:t>
            </a:r>
            <a:endParaRPr lang="it-IT" dirty="0"/>
          </a:p>
          <a:p>
            <a:pPr>
              <a:buFont typeface="Arial" panose="020B0604020202020204" pitchFamily="34" charset="0"/>
              <a:buChar char="•"/>
            </a:pPr>
            <a:r>
              <a:rPr lang="it-IT" dirty="0" err="1" smtClean="0"/>
              <a:t>Apprendre</a:t>
            </a:r>
            <a:r>
              <a:rPr lang="it-IT" dirty="0" smtClean="0"/>
              <a:t> de l’</a:t>
            </a:r>
            <a:r>
              <a:rPr lang="it-IT" dirty="0" err="1" smtClean="0"/>
              <a:t>expérience</a:t>
            </a:r>
            <a:r>
              <a:rPr lang="it-IT" dirty="0" smtClean="0"/>
              <a:t> et </a:t>
            </a:r>
            <a:r>
              <a:rPr lang="it-IT" dirty="0" err="1" smtClean="0"/>
              <a:t>acquerir</a:t>
            </a:r>
            <a:r>
              <a:rPr lang="it-IT" dirty="0" smtClean="0"/>
              <a:t> de l’</a:t>
            </a:r>
            <a:r>
              <a:rPr lang="it-IT" dirty="0" err="1" smtClean="0"/>
              <a:t>expérience</a:t>
            </a:r>
            <a:r>
              <a:rPr lang="it-IT" dirty="0" smtClean="0"/>
              <a:t> d’</a:t>
            </a:r>
            <a:r>
              <a:rPr lang="it-IT" dirty="0" err="1" smtClean="0"/>
              <a:t>apprentissage</a:t>
            </a:r>
            <a:r>
              <a:rPr lang="it-IT" dirty="0" smtClean="0"/>
              <a:t>; </a:t>
            </a:r>
          </a:p>
          <a:p>
            <a:pPr>
              <a:buFont typeface="Arial" panose="020B0604020202020204" pitchFamily="34" charset="0"/>
              <a:buChar char="•"/>
            </a:pPr>
            <a:r>
              <a:rPr lang="it-IT" i="1" dirty="0" err="1" smtClean="0"/>
              <a:t>Needed</a:t>
            </a:r>
            <a:r>
              <a:rPr lang="it-IT" i="1" dirty="0" smtClean="0"/>
              <a:t>-to-play </a:t>
            </a:r>
            <a:r>
              <a:rPr lang="it-IT" i="1" dirty="0" err="1"/>
              <a:t>capabilities</a:t>
            </a:r>
            <a:r>
              <a:rPr lang="it-IT" i="1" dirty="0"/>
              <a:t> </a:t>
            </a:r>
            <a:r>
              <a:rPr lang="it-IT" dirty="0" smtClean="0"/>
              <a:t>et </a:t>
            </a:r>
            <a:r>
              <a:rPr lang="it-IT" i="1" dirty="0" err="1"/>
              <a:t>Needed</a:t>
            </a:r>
            <a:r>
              <a:rPr lang="it-IT" i="1" dirty="0"/>
              <a:t>-to-</a:t>
            </a:r>
            <a:r>
              <a:rPr lang="it-IT" i="1" dirty="0" err="1"/>
              <a:t>win</a:t>
            </a:r>
            <a:r>
              <a:rPr lang="it-IT" i="1" dirty="0"/>
              <a:t> </a:t>
            </a:r>
            <a:r>
              <a:rPr lang="it-IT" i="1" dirty="0" err="1"/>
              <a:t>capabilities</a:t>
            </a:r>
            <a:r>
              <a:rPr lang="it-IT" i="1" dirty="0"/>
              <a:t> </a:t>
            </a:r>
            <a:r>
              <a:rPr lang="it-IT" dirty="0" smtClean="0"/>
              <a:t>pour</a:t>
            </a:r>
            <a:r>
              <a:rPr lang="it-IT" i="1" dirty="0" smtClean="0"/>
              <a:t> </a:t>
            </a:r>
            <a:r>
              <a:rPr lang="it-IT" dirty="0" err="1" smtClean="0"/>
              <a:t>réduir</a:t>
            </a:r>
            <a:r>
              <a:rPr lang="it-IT" i="1" dirty="0" smtClean="0"/>
              <a:t> </a:t>
            </a:r>
            <a:r>
              <a:rPr lang="it-IT" dirty="0" smtClean="0"/>
              <a:t>la </a:t>
            </a:r>
            <a:r>
              <a:rPr lang="it-IT" i="1" dirty="0" err="1"/>
              <a:t>liability</a:t>
            </a:r>
            <a:r>
              <a:rPr lang="it-IT" i="1" dirty="0"/>
              <a:t> of </a:t>
            </a:r>
            <a:r>
              <a:rPr lang="it-IT" i="1" dirty="0" err="1"/>
              <a:t>newness</a:t>
            </a:r>
            <a:endParaRPr lang="it-IT" i="1" dirty="0"/>
          </a:p>
          <a:p>
            <a:pPr>
              <a:buFont typeface="Arial" panose="020B0604020202020204" pitchFamily="34" charset="0"/>
              <a:buChar char="•"/>
            </a:pP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12</a:t>
            </a:fld>
            <a:endParaRPr lang="it-IT"/>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6834" y="154255"/>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153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Structure</a:t>
            </a:r>
            <a:r>
              <a:rPr lang="it-IT" dirty="0" smtClean="0"/>
              <a:t> d’un </a:t>
            </a:r>
            <a:r>
              <a:rPr lang="it-IT" i="1" dirty="0" smtClean="0"/>
              <a:t>business </a:t>
            </a:r>
            <a:r>
              <a:rPr lang="it-IT" i="1" dirty="0" err="1" smtClean="0"/>
              <a:t>plan</a:t>
            </a:r>
            <a:endParaRPr lang="it-IT" i="1" dirty="0"/>
          </a:p>
        </p:txBody>
      </p:sp>
      <p:sp>
        <p:nvSpPr>
          <p:cNvPr id="3" name="Segnaposto contenuto 2"/>
          <p:cNvSpPr>
            <a:spLocks noGrp="1"/>
          </p:cNvSpPr>
          <p:nvPr>
            <p:ph idx="1"/>
          </p:nvPr>
        </p:nvSpPr>
        <p:spPr/>
        <p:txBody>
          <a:bodyPr/>
          <a:lstStyle/>
          <a:p>
            <a:r>
              <a:rPr lang="it-IT" dirty="0" smtClean="0"/>
              <a:t>0. </a:t>
            </a:r>
            <a:r>
              <a:rPr lang="it-IT" dirty="0" err="1" smtClean="0"/>
              <a:t>Introduction</a:t>
            </a:r>
            <a:r>
              <a:rPr lang="it-IT" dirty="0" smtClean="0"/>
              <a:t> et </a:t>
            </a:r>
            <a:r>
              <a:rPr lang="it-IT" i="1" dirty="0" err="1" smtClean="0"/>
              <a:t>mission</a:t>
            </a:r>
            <a:endParaRPr lang="it-IT" i="1" dirty="0"/>
          </a:p>
          <a:p>
            <a:r>
              <a:rPr lang="it-IT" dirty="0" smtClean="0"/>
              <a:t>1. </a:t>
            </a:r>
            <a:r>
              <a:rPr lang="it-IT" dirty="0" err="1"/>
              <a:t>S</a:t>
            </a:r>
            <a:r>
              <a:rPr lang="it-IT" dirty="0" err="1" smtClean="0"/>
              <a:t>ection</a:t>
            </a:r>
            <a:r>
              <a:rPr lang="it-IT" dirty="0" smtClean="0"/>
              <a:t> </a:t>
            </a:r>
            <a:r>
              <a:rPr lang="it-IT" dirty="0" err="1" smtClean="0"/>
              <a:t>descriptive</a:t>
            </a:r>
            <a:endParaRPr lang="it-IT" dirty="0"/>
          </a:p>
          <a:p>
            <a:pPr lvl="1">
              <a:buFont typeface="Wingdings" panose="05000000000000000000" pitchFamily="2" charset="2"/>
              <a:buChar char="§"/>
            </a:pPr>
            <a:r>
              <a:rPr lang="it-IT" dirty="0" err="1" smtClean="0"/>
              <a:t>Description</a:t>
            </a:r>
            <a:r>
              <a:rPr lang="it-IT" dirty="0" smtClean="0"/>
              <a:t> </a:t>
            </a:r>
            <a:r>
              <a:rPr lang="it-IT" dirty="0" err="1" smtClean="0"/>
              <a:t>du</a:t>
            </a:r>
            <a:r>
              <a:rPr lang="it-IT" dirty="0" smtClean="0"/>
              <a:t> </a:t>
            </a:r>
            <a:r>
              <a:rPr lang="it-IT" i="1" dirty="0" smtClean="0"/>
              <a:t>business</a:t>
            </a:r>
            <a:endParaRPr lang="it-IT" i="1" dirty="0"/>
          </a:p>
          <a:p>
            <a:pPr lvl="1">
              <a:buFont typeface="Wingdings" panose="05000000000000000000" pitchFamily="2" charset="2"/>
              <a:buChar char="§"/>
            </a:pPr>
            <a:r>
              <a:rPr lang="it-IT" dirty="0" smtClean="0"/>
              <a:t>Plan </a:t>
            </a:r>
            <a:r>
              <a:rPr lang="it-IT" dirty="0" err="1" smtClean="0"/>
              <a:t>des</a:t>
            </a:r>
            <a:r>
              <a:rPr lang="it-IT" dirty="0" smtClean="0"/>
              <a:t> </a:t>
            </a:r>
            <a:r>
              <a:rPr lang="it-IT" dirty="0" err="1" smtClean="0"/>
              <a:t>opérations</a:t>
            </a:r>
            <a:endParaRPr lang="it-IT" dirty="0" smtClean="0"/>
          </a:p>
          <a:p>
            <a:pPr lvl="1">
              <a:buFont typeface="Wingdings" panose="05000000000000000000" pitchFamily="2" charset="2"/>
              <a:buChar char="§"/>
            </a:pPr>
            <a:r>
              <a:rPr lang="it-IT" dirty="0" err="1" smtClean="0"/>
              <a:t>Stucture</a:t>
            </a:r>
            <a:r>
              <a:rPr lang="it-IT" dirty="0" smtClean="0"/>
              <a:t> et </a:t>
            </a:r>
            <a:r>
              <a:rPr lang="it-IT" i="1" dirty="0" smtClean="0"/>
              <a:t>management</a:t>
            </a:r>
            <a:endParaRPr lang="it-IT" i="1" dirty="0"/>
          </a:p>
          <a:p>
            <a:pPr lvl="1">
              <a:buFont typeface="Wingdings" panose="05000000000000000000" pitchFamily="2" charset="2"/>
              <a:buChar char="§"/>
            </a:pPr>
            <a:r>
              <a:rPr lang="it-IT" dirty="0" err="1" smtClean="0"/>
              <a:t>Resorces</a:t>
            </a:r>
            <a:r>
              <a:rPr lang="it-IT" dirty="0" smtClean="0"/>
              <a:t> de </a:t>
            </a:r>
            <a:r>
              <a:rPr lang="it-IT" dirty="0" err="1" smtClean="0"/>
              <a:t>Finanacement</a:t>
            </a:r>
            <a:r>
              <a:rPr lang="it-IT" dirty="0" smtClean="0"/>
              <a:t> </a:t>
            </a:r>
            <a:endParaRPr lang="it-IT" dirty="0"/>
          </a:p>
          <a:p>
            <a:r>
              <a:rPr lang="it-IT" dirty="0" smtClean="0"/>
              <a:t>2. </a:t>
            </a:r>
            <a:r>
              <a:rPr lang="it-IT" dirty="0" err="1" smtClean="0"/>
              <a:t>Section</a:t>
            </a:r>
            <a:r>
              <a:rPr lang="it-IT" dirty="0"/>
              <a:t>  </a:t>
            </a:r>
            <a:r>
              <a:rPr lang="it-IT" dirty="0" err="1"/>
              <a:t>économique</a:t>
            </a:r>
            <a:r>
              <a:rPr lang="it-IT" dirty="0"/>
              <a:t> et </a:t>
            </a:r>
            <a:r>
              <a:rPr lang="it-IT" dirty="0" err="1" smtClean="0"/>
              <a:t>financière</a:t>
            </a:r>
            <a:r>
              <a:rPr lang="it-IT" dirty="0" smtClean="0"/>
              <a:t> </a:t>
            </a:r>
            <a:endParaRPr lang="it-IT" dirty="0"/>
          </a:p>
          <a:p>
            <a:pPr lvl="1">
              <a:buFont typeface="Wingdings" panose="05000000000000000000" pitchFamily="2" charset="2"/>
              <a:buChar char="§"/>
            </a:pPr>
            <a:r>
              <a:rPr lang="it-IT" dirty="0" err="1" smtClean="0"/>
              <a:t>Modèles</a:t>
            </a:r>
            <a:r>
              <a:rPr lang="it-IT" dirty="0" smtClean="0"/>
              <a:t> </a:t>
            </a:r>
            <a:r>
              <a:rPr lang="it-IT" dirty="0" err="1" smtClean="0"/>
              <a:t>economiques</a:t>
            </a:r>
            <a:r>
              <a:rPr lang="it-IT" dirty="0" smtClean="0"/>
              <a:t> et </a:t>
            </a:r>
            <a:r>
              <a:rPr lang="it-IT" dirty="0" err="1" smtClean="0"/>
              <a:t>finanaciers</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13</a:t>
            </a:fld>
            <a:endParaRPr lang="it-IT"/>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4644" y="171346"/>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045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Oval 3"/>
          <p:cNvSpPr>
            <a:spLocks noChangeArrowheads="1"/>
          </p:cNvSpPr>
          <p:nvPr/>
        </p:nvSpPr>
        <p:spPr bwMode="auto">
          <a:xfrm>
            <a:off x="1905000" y="3048000"/>
            <a:ext cx="2133600" cy="1371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000" dirty="0"/>
              <a:t>Spin-off</a:t>
            </a:r>
          </a:p>
          <a:p>
            <a:pPr algn="ctr"/>
            <a:r>
              <a:rPr lang="it-IT" altLang="it-IT" sz="2000" dirty="0"/>
              <a:t>d</a:t>
            </a:r>
            <a:r>
              <a:rPr lang="it-IT" altLang="it-IT" sz="2000" dirty="0" smtClean="0"/>
              <a:t>’</a:t>
            </a:r>
            <a:r>
              <a:rPr lang="it-IT" altLang="it-IT" sz="2000" dirty="0" err="1" smtClean="0"/>
              <a:t>entreprise</a:t>
            </a:r>
            <a:endParaRPr lang="it-IT" altLang="it-IT" sz="2000" dirty="0"/>
          </a:p>
        </p:txBody>
      </p:sp>
      <p:sp>
        <p:nvSpPr>
          <p:cNvPr id="36868" name="Line 4"/>
          <p:cNvSpPr>
            <a:spLocks noChangeShapeType="1"/>
          </p:cNvSpPr>
          <p:nvPr/>
        </p:nvSpPr>
        <p:spPr bwMode="auto">
          <a:xfrm>
            <a:off x="4038600" y="37338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2000"/>
          </a:p>
        </p:txBody>
      </p:sp>
      <p:sp>
        <p:nvSpPr>
          <p:cNvPr id="36869" name="Line 5"/>
          <p:cNvSpPr>
            <a:spLocks noChangeShapeType="1"/>
          </p:cNvSpPr>
          <p:nvPr/>
        </p:nvSpPr>
        <p:spPr bwMode="auto">
          <a:xfrm>
            <a:off x="4953000" y="16764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2000"/>
          </a:p>
        </p:txBody>
      </p:sp>
      <p:sp>
        <p:nvSpPr>
          <p:cNvPr id="36870" name="Line 6"/>
          <p:cNvSpPr>
            <a:spLocks noChangeShapeType="1"/>
          </p:cNvSpPr>
          <p:nvPr/>
        </p:nvSpPr>
        <p:spPr bwMode="auto">
          <a:xfrm>
            <a:off x="4953000" y="16764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2000"/>
          </a:p>
        </p:txBody>
      </p:sp>
      <p:sp>
        <p:nvSpPr>
          <p:cNvPr id="36871" name="Rectangle 7"/>
          <p:cNvSpPr>
            <a:spLocks noChangeArrowheads="1"/>
          </p:cNvSpPr>
          <p:nvPr/>
        </p:nvSpPr>
        <p:spPr bwMode="auto">
          <a:xfrm>
            <a:off x="6096000" y="1219200"/>
            <a:ext cx="3549162"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000" dirty="0" err="1" smtClean="0"/>
              <a:t>Sortie</a:t>
            </a:r>
            <a:r>
              <a:rPr lang="it-IT" altLang="it-IT" sz="2000" dirty="0" smtClean="0"/>
              <a:t> </a:t>
            </a:r>
            <a:r>
              <a:rPr lang="it-IT" altLang="it-IT" sz="2000" dirty="0" err="1" smtClean="0"/>
              <a:t>du</a:t>
            </a:r>
            <a:r>
              <a:rPr lang="it-IT" altLang="it-IT" sz="2000" dirty="0" smtClean="0"/>
              <a:t> </a:t>
            </a:r>
            <a:r>
              <a:rPr lang="it-IT" altLang="it-IT" sz="2000" dirty="0" err="1" smtClean="0"/>
              <a:t>Fondateur</a:t>
            </a:r>
            <a:r>
              <a:rPr lang="it-IT" altLang="it-IT" sz="2000" dirty="0" smtClean="0"/>
              <a:t> d’une </a:t>
            </a:r>
          </a:p>
          <a:p>
            <a:pPr algn="ctr"/>
            <a:r>
              <a:rPr lang="it-IT" altLang="it-IT" sz="2000" dirty="0" err="1" smtClean="0"/>
              <a:t>structure</a:t>
            </a:r>
            <a:r>
              <a:rPr lang="it-IT" altLang="it-IT" sz="2000" dirty="0" smtClean="0"/>
              <a:t> </a:t>
            </a:r>
            <a:r>
              <a:rPr lang="it-IT" altLang="it-IT" sz="2000" dirty="0" err="1" smtClean="0"/>
              <a:t>préexistant</a:t>
            </a:r>
            <a:r>
              <a:rPr lang="it-IT" altLang="it-IT" sz="2000" dirty="0" smtClean="0"/>
              <a:t>.</a:t>
            </a:r>
          </a:p>
          <a:p>
            <a:pPr algn="ctr"/>
            <a:r>
              <a:rPr lang="it-IT" altLang="it-IT" sz="2000" dirty="0" smtClean="0"/>
              <a:t> </a:t>
            </a:r>
            <a:endParaRPr lang="it-IT" altLang="it-IT" sz="2000" dirty="0"/>
          </a:p>
        </p:txBody>
      </p:sp>
      <p:sp>
        <p:nvSpPr>
          <p:cNvPr id="36872" name="Rectangle 8"/>
          <p:cNvSpPr>
            <a:spLocks noChangeArrowheads="1"/>
          </p:cNvSpPr>
          <p:nvPr/>
        </p:nvSpPr>
        <p:spPr bwMode="auto">
          <a:xfrm>
            <a:off x="6095999" y="2514600"/>
            <a:ext cx="3549163" cy="1219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000" dirty="0" err="1" smtClean="0"/>
              <a:t>Utilisation</a:t>
            </a:r>
            <a:r>
              <a:rPr lang="it-IT" altLang="it-IT" sz="2000" dirty="0" smtClean="0"/>
              <a:t> par le </a:t>
            </a:r>
            <a:r>
              <a:rPr lang="it-IT" altLang="it-IT" sz="2000" dirty="0" err="1" smtClean="0"/>
              <a:t>Fondateur</a:t>
            </a:r>
            <a:r>
              <a:rPr lang="it-IT" altLang="it-IT" sz="2000" dirty="0" smtClean="0"/>
              <a:t> de </a:t>
            </a:r>
          </a:p>
          <a:p>
            <a:pPr algn="ctr"/>
            <a:r>
              <a:rPr lang="it-IT" altLang="it-IT" sz="2000" dirty="0" err="1" smtClean="0"/>
              <a:t>connaissances</a:t>
            </a:r>
            <a:r>
              <a:rPr lang="it-IT" altLang="it-IT" sz="2000" dirty="0" smtClean="0"/>
              <a:t>, </a:t>
            </a:r>
            <a:r>
              <a:rPr lang="it-IT" altLang="it-IT" sz="2000" dirty="0" err="1" smtClean="0"/>
              <a:t>competences</a:t>
            </a:r>
            <a:r>
              <a:rPr lang="it-IT" altLang="it-IT" sz="2000" dirty="0" smtClean="0"/>
              <a:t>  </a:t>
            </a:r>
          </a:p>
          <a:p>
            <a:pPr algn="ctr"/>
            <a:r>
              <a:rPr lang="it-IT" altLang="it-IT" sz="2000" dirty="0" smtClean="0"/>
              <a:t>et </a:t>
            </a:r>
            <a:r>
              <a:rPr lang="it-IT" altLang="it-IT" sz="2000" dirty="0" err="1" smtClean="0"/>
              <a:t>connexions</a:t>
            </a:r>
            <a:r>
              <a:rPr lang="it-IT" altLang="it-IT" sz="2000" dirty="0" smtClean="0"/>
              <a:t> </a:t>
            </a:r>
            <a:r>
              <a:rPr lang="it-IT" altLang="it-IT" sz="2000" dirty="0" err="1" smtClean="0"/>
              <a:t>accumulées</a:t>
            </a:r>
            <a:r>
              <a:rPr lang="it-IT" altLang="it-IT" sz="2000" dirty="0" smtClean="0"/>
              <a:t> </a:t>
            </a:r>
            <a:r>
              <a:rPr lang="it-IT" altLang="it-IT" sz="2000" dirty="0" err="1" smtClean="0"/>
              <a:t>dans</a:t>
            </a:r>
            <a:r>
              <a:rPr lang="it-IT" altLang="it-IT" sz="2000" dirty="0" smtClean="0"/>
              <a:t> </a:t>
            </a:r>
          </a:p>
          <a:p>
            <a:pPr algn="ctr"/>
            <a:r>
              <a:rPr lang="it-IT" altLang="it-IT" sz="2000" dirty="0" smtClean="0"/>
              <a:t>la </a:t>
            </a:r>
            <a:r>
              <a:rPr lang="it-IT" altLang="it-IT" sz="2000" dirty="0" err="1" smtClean="0"/>
              <a:t>structure</a:t>
            </a:r>
            <a:r>
              <a:rPr lang="it-IT" altLang="it-IT" sz="2000" dirty="0" smtClean="0"/>
              <a:t> d’origine. </a:t>
            </a:r>
            <a:endParaRPr lang="it-IT" altLang="it-IT" sz="2000" dirty="0"/>
          </a:p>
        </p:txBody>
      </p:sp>
      <p:sp>
        <p:nvSpPr>
          <p:cNvPr id="36873" name="Rectangle 9"/>
          <p:cNvSpPr>
            <a:spLocks noChangeArrowheads="1"/>
          </p:cNvSpPr>
          <p:nvPr/>
        </p:nvSpPr>
        <p:spPr bwMode="auto">
          <a:xfrm>
            <a:off x="6096000" y="4038600"/>
            <a:ext cx="3549162"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000" dirty="0" err="1" smtClean="0"/>
              <a:t>Nouvelles</a:t>
            </a:r>
            <a:r>
              <a:rPr lang="it-IT" altLang="it-IT" sz="2000" dirty="0" smtClean="0"/>
              <a:t> </a:t>
            </a:r>
            <a:r>
              <a:rPr lang="it-IT" altLang="it-IT" sz="2000" dirty="0" err="1" smtClean="0"/>
              <a:t>entreprises</a:t>
            </a:r>
            <a:r>
              <a:rPr lang="it-IT" altLang="it-IT" sz="2000" dirty="0" smtClean="0"/>
              <a:t> </a:t>
            </a:r>
            <a:r>
              <a:rPr lang="it-IT" altLang="it-IT" sz="2000" dirty="0" err="1" smtClean="0"/>
              <a:t>caractérisées</a:t>
            </a:r>
            <a:r>
              <a:rPr lang="it-IT" altLang="it-IT" sz="2000" dirty="0" smtClean="0"/>
              <a:t> </a:t>
            </a:r>
          </a:p>
          <a:p>
            <a:pPr algn="ctr"/>
            <a:r>
              <a:rPr lang="it-IT" altLang="it-IT" sz="2000" dirty="0" smtClean="0"/>
              <a:t>par autonomie de </a:t>
            </a:r>
            <a:r>
              <a:rPr lang="it-IT" altLang="it-IT" sz="2000" dirty="0" err="1" smtClean="0"/>
              <a:t>gestion</a:t>
            </a:r>
            <a:r>
              <a:rPr lang="it-IT" altLang="it-IT" sz="2000" dirty="0" smtClean="0"/>
              <a:t> </a:t>
            </a:r>
          </a:p>
          <a:p>
            <a:pPr algn="ctr"/>
            <a:r>
              <a:rPr lang="it-IT" altLang="it-IT" sz="2000" dirty="0" smtClean="0"/>
              <a:t>et de </a:t>
            </a:r>
            <a:r>
              <a:rPr lang="it-IT" altLang="it-IT" sz="2000" dirty="0" err="1" smtClean="0"/>
              <a:t>marché</a:t>
            </a:r>
            <a:r>
              <a:rPr lang="it-IT" altLang="it-IT" sz="2000" dirty="0" smtClean="0"/>
              <a:t>.</a:t>
            </a:r>
            <a:endParaRPr lang="it-IT" altLang="it-IT" sz="2000" dirty="0"/>
          </a:p>
        </p:txBody>
      </p:sp>
      <p:sp>
        <p:nvSpPr>
          <p:cNvPr id="36874" name="Rectangle 10"/>
          <p:cNvSpPr>
            <a:spLocks noChangeArrowheads="1"/>
          </p:cNvSpPr>
          <p:nvPr/>
        </p:nvSpPr>
        <p:spPr bwMode="auto">
          <a:xfrm>
            <a:off x="6096000" y="5486400"/>
            <a:ext cx="3629114"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000" dirty="0" err="1"/>
              <a:t>Nouvelles</a:t>
            </a:r>
            <a:r>
              <a:rPr lang="it-IT" altLang="it-IT" sz="2000" dirty="0"/>
              <a:t> </a:t>
            </a:r>
            <a:r>
              <a:rPr lang="it-IT" altLang="it-IT" sz="2000" dirty="0" err="1"/>
              <a:t>entreprises</a:t>
            </a:r>
            <a:r>
              <a:rPr lang="it-IT" altLang="it-IT" sz="2000" dirty="0"/>
              <a:t> </a:t>
            </a:r>
            <a:r>
              <a:rPr lang="it-IT" altLang="it-IT" sz="2000" dirty="0" err="1"/>
              <a:t>caractérisées</a:t>
            </a:r>
            <a:r>
              <a:rPr lang="it-IT" altLang="it-IT" sz="2000" dirty="0"/>
              <a:t> </a:t>
            </a:r>
          </a:p>
          <a:p>
            <a:pPr algn="ctr"/>
            <a:r>
              <a:rPr lang="it-IT" altLang="it-IT" sz="2000" dirty="0"/>
              <a:t>p</a:t>
            </a:r>
            <a:r>
              <a:rPr lang="it-IT" altLang="it-IT" sz="2000" dirty="0" smtClean="0"/>
              <a:t>ar une </a:t>
            </a:r>
            <a:r>
              <a:rPr lang="it-IT" altLang="it-IT" sz="2000" dirty="0" err="1" smtClean="0"/>
              <a:t>nouveauté</a:t>
            </a:r>
            <a:r>
              <a:rPr lang="it-IT" altLang="it-IT" sz="2000" dirty="0" smtClean="0"/>
              <a:t> </a:t>
            </a:r>
            <a:r>
              <a:rPr lang="it-IT" altLang="it-IT" sz="2000" dirty="0" err="1" smtClean="0"/>
              <a:t>economique</a:t>
            </a:r>
            <a:r>
              <a:rPr lang="it-IT" altLang="it-IT" sz="2000" dirty="0" smtClean="0"/>
              <a:t>. </a:t>
            </a:r>
            <a:endParaRPr lang="it-IT" altLang="it-IT" sz="2000" dirty="0"/>
          </a:p>
        </p:txBody>
      </p:sp>
      <p:sp>
        <p:nvSpPr>
          <p:cNvPr id="36875" name="Line 11"/>
          <p:cNvSpPr>
            <a:spLocks noChangeShapeType="1"/>
          </p:cNvSpPr>
          <p:nvPr/>
        </p:nvSpPr>
        <p:spPr bwMode="auto">
          <a:xfrm>
            <a:off x="4953000" y="6172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2000"/>
          </a:p>
        </p:txBody>
      </p:sp>
      <p:sp>
        <p:nvSpPr>
          <p:cNvPr id="36876" name="Line 12"/>
          <p:cNvSpPr>
            <a:spLocks noChangeShapeType="1"/>
          </p:cNvSpPr>
          <p:nvPr/>
        </p:nvSpPr>
        <p:spPr bwMode="auto">
          <a:xfrm>
            <a:off x="4953000" y="45720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2000"/>
          </a:p>
        </p:txBody>
      </p:sp>
      <p:sp>
        <p:nvSpPr>
          <p:cNvPr id="36877" name="Line 13"/>
          <p:cNvSpPr>
            <a:spLocks noChangeShapeType="1"/>
          </p:cNvSpPr>
          <p:nvPr/>
        </p:nvSpPr>
        <p:spPr bwMode="auto">
          <a:xfrm>
            <a:off x="4953000" y="2971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2000"/>
          </a:p>
        </p:txBody>
      </p:sp>
      <p:sp>
        <p:nvSpPr>
          <p:cNvPr id="2" name="Titolo 1"/>
          <p:cNvSpPr>
            <a:spLocks noGrp="1"/>
          </p:cNvSpPr>
          <p:nvPr>
            <p:ph type="title"/>
          </p:nvPr>
        </p:nvSpPr>
        <p:spPr>
          <a:xfrm>
            <a:off x="1024128" y="585216"/>
            <a:ext cx="9641023" cy="1021393"/>
          </a:xfrm>
        </p:spPr>
        <p:txBody>
          <a:bodyPr>
            <a:normAutofit/>
          </a:bodyPr>
          <a:lstStyle/>
          <a:p>
            <a:r>
              <a:rPr lang="it-IT" dirty="0" smtClean="0"/>
              <a:t>LES </a:t>
            </a:r>
            <a:r>
              <a:rPr lang="it-IT" i="1" dirty="0" smtClean="0"/>
              <a:t>spin-off</a:t>
            </a:r>
            <a:endParaRPr lang="it-IT" i="1"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14</a:t>
            </a:fld>
            <a:endParaRPr lang="it-IT"/>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9006" y="137164"/>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214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p:tgtEl>
                                          <p:spTgt spid="36867"/>
                                        </p:tgtEl>
                                        <p:attrNameLst>
                                          <p:attrName>ppt_y</p:attrName>
                                        </p:attrNameLst>
                                      </p:cBhvr>
                                      <p:tavLst>
                                        <p:tav tm="0">
                                          <p:val>
                                            <p:strVal val="#ppt_y+#ppt_h*1.125000"/>
                                          </p:val>
                                        </p:tav>
                                        <p:tav tm="100000">
                                          <p:val>
                                            <p:strVal val="#ppt_y"/>
                                          </p:val>
                                        </p:tav>
                                      </p:tavLst>
                                    </p:anim>
                                    <p:animEffect transition="in" filter="wipe(up)">
                                      <p:cBhvr>
                                        <p:cTn id="8" dur="500"/>
                                        <p:tgtEl>
                                          <p:spTgt spid="36867"/>
                                        </p:tgtEl>
                                      </p:cBhvr>
                                    </p:animEffect>
                                  </p:childTnLst>
                                </p:cTn>
                              </p:par>
                            </p:childTnLst>
                          </p:cTn>
                        </p:par>
                        <p:par>
                          <p:cTn id="9" fill="hold" nodeType="afterGroup">
                            <p:stCondLst>
                              <p:cond delay="500"/>
                            </p:stCondLst>
                            <p:childTnLst>
                              <p:par>
                                <p:cTn id="10" presetID="1" presetClass="entr" presetSubtype="0" fill="hold" grpId="0" nodeType="afterEffect">
                                  <p:stCondLst>
                                    <p:cond delay="500"/>
                                  </p:stCondLst>
                                  <p:childTnLst>
                                    <p:set>
                                      <p:cBhvr>
                                        <p:cTn id="11" dur="1" fill="hold">
                                          <p:stCondLst>
                                            <p:cond delay="499"/>
                                          </p:stCondLst>
                                        </p:cTn>
                                        <p:tgtEl>
                                          <p:spTgt spid="36868"/>
                                        </p:tgtEl>
                                        <p:attrNameLst>
                                          <p:attrName>style.visibility</p:attrName>
                                        </p:attrNameLst>
                                      </p:cBhvr>
                                      <p:to>
                                        <p:strVal val="visible"/>
                                      </p:to>
                                    </p:set>
                                  </p:childTnLst>
                                </p:cTn>
                              </p:par>
                            </p:childTnLst>
                          </p:cTn>
                        </p:par>
                        <p:par>
                          <p:cTn id="12" fill="hold" nodeType="afterGroup">
                            <p:stCondLst>
                              <p:cond delay="1500"/>
                            </p:stCondLst>
                            <p:childTnLst>
                              <p:par>
                                <p:cTn id="13" presetID="1" presetClass="entr" presetSubtype="0" fill="hold" grpId="0" nodeType="afterEffect">
                                  <p:stCondLst>
                                    <p:cond delay="500"/>
                                  </p:stCondLst>
                                  <p:childTnLst>
                                    <p:set>
                                      <p:cBhvr>
                                        <p:cTn id="14" dur="1" fill="hold">
                                          <p:stCondLst>
                                            <p:cond delay="499"/>
                                          </p:stCondLst>
                                        </p:cTn>
                                        <p:tgtEl>
                                          <p:spTgt spid="36869"/>
                                        </p:tgtEl>
                                        <p:attrNameLst>
                                          <p:attrName>style.visibility</p:attrName>
                                        </p:attrNameLst>
                                      </p:cBhvr>
                                      <p:to>
                                        <p:strVal val="visible"/>
                                      </p:to>
                                    </p:set>
                                  </p:childTnLst>
                                </p:cTn>
                              </p:par>
                            </p:childTnLst>
                          </p:cTn>
                        </p:par>
                        <p:par>
                          <p:cTn id="15" fill="hold" nodeType="afterGroup">
                            <p:stCondLst>
                              <p:cond delay="2500"/>
                            </p:stCondLst>
                            <p:childTnLst>
                              <p:par>
                                <p:cTn id="16" presetID="1" presetClass="entr" presetSubtype="0" fill="hold" grpId="0" nodeType="afterEffect">
                                  <p:stCondLst>
                                    <p:cond delay="500"/>
                                  </p:stCondLst>
                                  <p:childTnLst>
                                    <p:set>
                                      <p:cBhvr>
                                        <p:cTn id="17" dur="1" fill="hold">
                                          <p:stCondLst>
                                            <p:cond delay="499"/>
                                          </p:stCondLst>
                                        </p:cTn>
                                        <p:tgtEl>
                                          <p:spTgt spid="36870"/>
                                        </p:tgtEl>
                                        <p:attrNameLst>
                                          <p:attrName>style.visibility</p:attrName>
                                        </p:attrNameLst>
                                      </p:cBhvr>
                                      <p:to>
                                        <p:strVal val="visible"/>
                                      </p:to>
                                    </p:set>
                                  </p:childTnLst>
                                </p:cTn>
                              </p:par>
                            </p:childTnLst>
                          </p:cTn>
                        </p:par>
                        <p:par>
                          <p:cTn id="18" fill="hold" nodeType="afterGroup">
                            <p:stCondLst>
                              <p:cond delay="3500"/>
                            </p:stCondLst>
                            <p:childTnLst>
                              <p:par>
                                <p:cTn id="19" presetID="1" presetClass="entr" presetSubtype="0" fill="hold" grpId="0" nodeType="afterEffect">
                                  <p:stCondLst>
                                    <p:cond delay="500"/>
                                  </p:stCondLst>
                                  <p:childTnLst>
                                    <p:set>
                                      <p:cBhvr>
                                        <p:cTn id="20" dur="1" fill="hold">
                                          <p:stCondLst>
                                            <p:cond delay="499"/>
                                          </p:stCondLst>
                                        </p:cTn>
                                        <p:tgtEl>
                                          <p:spTgt spid="3687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6877"/>
                                        </p:tgtEl>
                                        <p:attrNameLst>
                                          <p:attrName>style.visibility</p:attrName>
                                        </p:attrNameLst>
                                      </p:cBhvr>
                                      <p:to>
                                        <p:strVal val="visible"/>
                                      </p:to>
                                    </p:se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3687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6876"/>
                                        </p:tgtEl>
                                        <p:attrNameLst>
                                          <p:attrName>style.visibility</p:attrName>
                                        </p:attrNameLst>
                                      </p:cBhvr>
                                      <p:to>
                                        <p:strVal val="visible"/>
                                      </p:to>
                                    </p:se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3687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6875"/>
                                        </p:tgtEl>
                                        <p:attrNameLst>
                                          <p:attrName>style.visibility</p:attrName>
                                        </p:attrNameLst>
                                      </p:cBhvr>
                                      <p:to>
                                        <p:strVal val="visible"/>
                                      </p:to>
                                    </p:se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36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autoUpdateAnimBg="0"/>
      <p:bldP spid="36868" grpId="0" animBg="1"/>
      <p:bldP spid="36869" grpId="0" animBg="1"/>
      <p:bldP spid="36870" grpId="0" animBg="1"/>
      <p:bldP spid="36871" grpId="0" animBg="1" autoUpdateAnimBg="0"/>
      <p:bldP spid="36872" grpId="0" animBg="1" autoUpdateAnimBg="0"/>
      <p:bldP spid="36873" grpId="0" animBg="1" autoUpdateAnimBg="0"/>
      <p:bldP spid="36874" grpId="0" animBg="1" autoUpdateAnimBg="0"/>
      <p:bldP spid="36875" grpId="0" animBg="1"/>
      <p:bldP spid="36876" grpId="0" animBg="1"/>
      <p:bldP spid="368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Spin-off</a:t>
            </a:r>
            <a:r>
              <a:rPr lang="it-IT" dirty="0" smtClean="0"/>
              <a:t> &amp; </a:t>
            </a:r>
            <a:r>
              <a:rPr lang="it-IT" dirty="0" err="1" smtClean="0"/>
              <a:t>universitÉ</a:t>
            </a:r>
            <a:endParaRPr lang="it-IT" dirty="0"/>
          </a:p>
        </p:txBody>
      </p:sp>
      <p:sp>
        <p:nvSpPr>
          <p:cNvPr id="3" name="Segnaposto contenuto 2"/>
          <p:cNvSpPr>
            <a:spLocks noGrp="1"/>
          </p:cNvSpPr>
          <p:nvPr>
            <p:ph idx="1"/>
          </p:nvPr>
        </p:nvSpPr>
        <p:spPr/>
        <p:txBody>
          <a:bodyPr/>
          <a:lstStyle/>
          <a:p>
            <a:pPr algn="just"/>
            <a:r>
              <a:rPr lang="it-IT" dirty="0" err="1" smtClean="0"/>
              <a:t>Les</a:t>
            </a:r>
            <a:r>
              <a:rPr lang="it-IT" dirty="0" smtClean="0"/>
              <a:t> </a:t>
            </a:r>
            <a:r>
              <a:rPr lang="it-IT" dirty="0" err="1" smtClean="0"/>
              <a:t>Universités</a:t>
            </a:r>
            <a:r>
              <a:rPr lang="it-IT" dirty="0" smtClean="0"/>
              <a:t> (et </a:t>
            </a:r>
            <a:r>
              <a:rPr lang="it-IT" dirty="0" err="1" smtClean="0"/>
              <a:t>les</a:t>
            </a:r>
            <a:r>
              <a:rPr lang="it-IT" dirty="0" smtClean="0"/>
              <a:t> </a:t>
            </a:r>
            <a:r>
              <a:rPr lang="it-IT" dirty="0" err="1" smtClean="0"/>
              <a:t>autres</a:t>
            </a:r>
            <a:r>
              <a:rPr lang="it-IT" dirty="0" smtClean="0"/>
              <a:t>  centres de </a:t>
            </a:r>
            <a:r>
              <a:rPr lang="it-IT" dirty="0" err="1" smtClean="0"/>
              <a:t>recherche</a:t>
            </a:r>
            <a:r>
              <a:rPr lang="it-IT" dirty="0" smtClean="0"/>
              <a:t>) </a:t>
            </a:r>
            <a:r>
              <a:rPr lang="it-IT" dirty="0" err="1" smtClean="0"/>
              <a:t>peuvent</a:t>
            </a:r>
            <a:r>
              <a:rPr lang="it-IT" dirty="0" smtClean="0"/>
              <a:t> </a:t>
            </a:r>
            <a:r>
              <a:rPr lang="it-IT" dirty="0" err="1" smtClean="0"/>
              <a:t>leur</a:t>
            </a:r>
            <a:r>
              <a:rPr lang="it-IT" dirty="0" smtClean="0"/>
              <a:t> </a:t>
            </a:r>
            <a:r>
              <a:rPr lang="it-IT" dirty="0" err="1" smtClean="0"/>
              <a:t>mêmes</a:t>
            </a:r>
            <a:r>
              <a:rPr lang="it-IT" dirty="0"/>
              <a:t> </a:t>
            </a:r>
            <a:r>
              <a:rPr lang="it-IT" dirty="0" err="1" smtClean="0"/>
              <a:t>créer</a:t>
            </a:r>
            <a:r>
              <a:rPr lang="it-IT" dirty="0" smtClean="0"/>
              <a:t> de </a:t>
            </a:r>
            <a:r>
              <a:rPr lang="it-IT" dirty="0" err="1" smtClean="0"/>
              <a:t>nouvelles</a:t>
            </a:r>
            <a:r>
              <a:rPr lang="it-IT" dirty="0" smtClean="0"/>
              <a:t> </a:t>
            </a:r>
            <a:r>
              <a:rPr lang="it-IT" dirty="0" err="1" smtClean="0"/>
              <a:t>entreprises</a:t>
            </a:r>
            <a:r>
              <a:rPr lang="it-IT" dirty="0" smtClean="0"/>
              <a:t>: </a:t>
            </a:r>
          </a:p>
          <a:p>
            <a:pPr algn="just"/>
            <a:r>
              <a:rPr lang="it-IT" dirty="0" err="1" smtClean="0"/>
              <a:t>Les</a:t>
            </a:r>
            <a:r>
              <a:rPr lang="it-IT" dirty="0" smtClean="0"/>
              <a:t> </a:t>
            </a:r>
            <a:r>
              <a:rPr lang="it-IT" dirty="0" err="1" smtClean="0"/>
              <a:t>resultats</a:t>
            </a:r>
            <a:r>
              <a:rPr lang="it-IT" dirty="0" smtClean="0"/>
              <a:t> de la </a:t>
            </a:r>
            <a:r>
              <a:rPr lang="it-IT" dirty="0" err="1" smtClean="0"/>
              <a:t>recherche</a:t>
            </a:r>
            <a:r>
              <a:rPr lang="it-IT" dirty="0" smtClean="0"/>
              <a:t> </a:t>
            </a:r>
            <a:r>
              <a:rPr lang="it-IT" dirty="0" err="1" smtClean="0"/>
              <a:t>doivent</a:t>
            </a:r>
            <a:r>
              <a:rPr lang="it-IT" dirty="0" smtClean="0"/>
              <a:t> se transformer en </a:t>
            </a:r>
            <a:r>
              <a:rPr lang="it-IT" dirty="0" err="1" smtClean="0"/>
              <a:t>recherche</a:t>
            </a:r>
            <a:r>
              <a:rPr lang="it-IT" dirty="0" smtClean="0"/>
              <a:t> </a:t>
            </a:r>
            <a:r>
              <a:rPr lang="it-IT" dirty="0" err="1" smtClean="0"/>
              <a:t>opérationelle</a:t>
            </a:r>
            <a:r>
              <a:rPr lang="it-IT" dirty="0" smtClean="0"/>
              <a:t> </a:t>
            </a:r>
          </a:p>
          <a:p>
            <a:pPr lvl="1" algn="just"/>
            <a:r>
              <a:rPr lang="it-IT" dirty="0" smtClean="0"/>
              <a:t>C’est nécessaire transformer la «</a:t>
            </a:r>
            <a:r>
              <a:rPr lang="it-IT" dirty="0" err="1" smtClean="0"/>
              <a:t>découverte</a:t>
            </a:r>
            <a:r>
              <a:rPr lang="it-IT" dirty="0" smtClean="0"/>
              <a:t>» en </a:t>
            </a:r>
            <a:r>
              <a:rPr lang="it-IT" u="sng" dirty="0" err="1" smtClean="0"/>
              <a:t>brevet</a:t>
            </a:r>
            <a:r>
              <a:rPr lang="it-IT" dirty="0" smtClean="0"/>
              <a:t>   pour la </a:t>
            </a:r>
            <a:r>
              <a:rPr lang="it-IT" dirty="0" err="1" smtClean="0"/>
              <a:t>rendre</a:t>
            </a:r>
            <a:r>
              <a:rPr lang="it-IT" dirty="0" smtClean="0"/>
              <a:t> </a:t>
            </a:r>
            <a:r>
              <a:rPr lang="it-IT" dirty="0" err="1" smtClean="0"/>
              <a:t>transférable</a:t>
            </a:r>
            <a:r>
              <a:rPr lang="it-IT" dirty="0"/>
              <a:t> </a:t>
            </a:r>
            <a:r>
              <a:rPr lang="it-IT" dirty="0" smtClean="0"/>
              <a:t>et </a:t>
            </a:r>
            <a:r>
              <a:rPr lang="it-IT" dirty="0" err="1" smtClean="0"/>
              <a:t>exploitable</a:t>
            </a:r>
            <a:r>
              <a:rPr lang="it-IT" dirty="0" smtClean="0"/>
              <a:t> </a:t>
            </a:r>
            <a:r>
              <a:rPr lang="it-IT" dirty="0" err="1" smtClean="0"/>
              <a:t>du</a:t>
            </a:r>
            <a:r>
              <a:rPr lang="it-IT" dirty="0" smtClean="0"/>
              <a:t> </a:t>
            </a:r>
            <a:r>
              <a:rPr lang="it-IT" dirty="0" err="1" smtClean="0"/>
              <a:t>point</a:t>
            </a:r>
            <a:r>
              <a:rPr lang="it-IT" dirty="0" smtClean="0"/>
              <a:t> de </a:t>
            </a:r>
            <a:r>
              <a:rPr lang="it-IT" dirty="0" err="1" smtClean="0"/>
              <a:t>vue</a:t>
            </a:r>
            <a:r>
              <a:rPr lang="it-IT" dirty="0" smtClean="0"/>
              <a:t> </a:t>
            </a:r>
            <a:r>
              <a:rPr lang="it-IT" dirty="0" err="1"/>
              <a:t>é</a:t>
            </a:r>
            <a:r>
              <a:rPr lang="it-IT" dirty="0" err="1" smtClean="0"/>
              <a:t>conomique</a:t>
            </a:r>
            <a:r>
              <a:rPr lang="it-IT" dirty="0"/>
              <a:t>.</a:t>
            </a:r>
            <a:r>
              <a:rPr lang="it-IT" dirty="0" smtClean="0"/>
              <a:t>  </a:t>
            </a:r>
            <a:endParaRPr lang="it-IT" dirty="0"/>
          </a:p>
          <a:p>
            <a:pPr lvl="1" algn="just"/>
            <a:r>
              <a:rPr lang="it-IT" dirty="0" smtClean="0"/>
              <a:t>L’</a:t>
            </a:r>
            <a:r>
              <a:rPr lang="it-IT" dirty="0" err="1" smtClean="0"/>
              <a:t>idée</a:t>
            </a:r>
            <a:r>
              <a:rPr lang="it-IT" dirty="0" smtClean="0"/>
              <a:t> </a:t>
            </a:r>
            <a:r>
              <a:rPr lang="it-IT" dirty="0" err="1" smtClean="0"/>
              <a:t>peut</a:t>
            </a:r>
            <a:r>
              <a:rPr lang="it-IT" dirty="0" smtClean="0"/>
              <a:t> </a:t>
            </a:r>
            <a:r>
              <a:rPr lang="it-IT" dirty="0" err="1" smtClean="0"/>
              <a:t>être</a:t>
            </a:r>
            <a:r>
              <a:rPr lang="it-IT" dirty="0" smtClean="0"/>
              <a:t> </a:t>
            </a:r>
            <a:r>
              <a:rPr lang="it-IT" dirty="0" err="1" smtClean="0"/>
              <a:t>cédée</a:t>
            </a:r>
            <a:r>
              <a:rPr lang="it-IT" dirty="0" smtClean="0"/>
              <a:t> </a:t>
            </a:r>
            <a:r>
              <a:rPr lang="it-IT" dirty="0" err="1" smtClean="0"/>
              <a:t>ou</a:t>
            </a:r>
            <a:r>
              <a:rPr lang="it-IT" dirty="0" smtClean="0"/>
              <a:t> </a:t>
            </a:r>
            <a:r>
              <a:rPr lang="it-IT" dirty="0" err="1" smtClean="0"/>
              <a:t>exploitée</a:t>
            </a:r>
            <a:r>
              <a:rPr lang="it-IT" dirty="0" smtClean="0"/>
              <a:t> en </a:t>
            </a:r>
            <a:r>
              <a:rPr lang="it-IT" dirty="0" err="1" smtClean="0"/>
              <a:t>creant</a:t>
            </a:r>
            <a:r>
              <a:rPr lang="it-IT" dirty="0" smtClean="0"/>
              <a:t> une nouvelle </a:t>
            </a:r>
            <a:r>
              <a:rPr lang="it-IT" dirty="0" err="1" smtClean="0"/>
              <a:t>unité</a:t>
            </a:r>
            <a:r>
              <a:rPr lang="it-IT" dirty="0" smtClean="0"/>
              <a:t> </a:t>
            </a:r>
            <a:r>
              <a:rPr lang="it-IT" dirty="0" err="1" smtClean="0"/>
              <a:t>économique</a:t>
            </a:r>
            <a:r>
              <a:rPr lang="it-IT" dirty="0" smtClean="0"/>
              <a:t> (</a:t>
            </a:r>
            <a:r>
              <a:rPr lang="it-IT" i="1" u="sng" dirty="0"/>
              <a:t>spin-off</a:t>
            </a:r>
            <a:r>
              <a:rPr lang="it-IT" u="sng" dirty="0"/>
              <a:t> </a:t>
            </a:r>
            <a:r>
              <a:rPr lang="it-IT" u="sng" dirty="0" err="1" smtClean="0"/>
              <a:t>universitaire</a:t>
            </a:r>
            <a:r>
              <a:rPr lang="it-IT" dirty="0" smtClean="0"/>
              <a:t>)</a:t>
            </a:r>
          </a:p>
          <a:p>
            <a:pPr marL="128016" lvl="1" indent="0" algn="just">
              <a:buNone/>
            </a:pPr>
            <a:endParaRPr lang="it-IT" sz="2200" dirty="0" smtClean="0"/>
          </a:p>
          <a:p>
            <a:pPr marL="128016" lvl="1" indent="0" algn="just">
              <a:buNone/>
            </a:pPr>
            <a:r>
              <a:rPr lang="it-IT" sz="2200" dirty="0" smtClean="0"/>
              <a:t>La </a:t>
            </a:r>
            <a:r>
              <a:rPr lang="it-IT" sz="2200" dirty="0" err="1" smtClean="0"/>
              <a:t>création</a:t>
            </a:r>
            <a:r>
              <a:rPr lang="it-IT" sz="2200" dirty="0" smtClean="0"/>
              <a:t> de </a:t>
            </a:r>
            <a:r>
              <a:rPr lang="it-IT" sz="2200" i="1" dirty="0" smtClean="0"/>
              <a:t>SPIN-OFF</a:t>
            </a:r>
            <a:r>
              <a:rPr lang="it-IT" sz="2200" dirty="0" smtClean="0"/>
              <a:t> </a:t>
            </a:r>
            <a:r>
              <a:rPr lang="it-IT" sz="2200" dirty="0" err="1" smtClean="0"/>
              <a:t>correspond</a:t>
            </a:r>
            <a:r>
              <a:rPr lang="it-IT" sz="2200" dirty="0" smtClean="0"/>
              <a:t> à la </a:t>
            </a:r>
            <a:r>
              <a:rPr lang="it-IT" sz="2200" dirty="0" err="1" smtClean="0"/>
              <a:t>modalité</a:t>
            </a:r>
            <a:r>
              <a:rPr lang="it-IT" sz="2200" dirty="0" smtClean="0"/>
              <a:t> </a:t>
            </a:r>
            <a:r>
              <a:rPr lang="it-IT" sz="2200" dirty="0" err="1" smtClean="0"/>
              <a:t>avec</a:t>
            </a:r>
            <a:r>
              <a:rPr lang="it-IT" sz="2200" dirty="0" smtClean="0"/>
              <a:t> </a:t>
            </a:r>
            <a:r>
              <a:rPr lang="it-IT" sz="2200" dirty="0" err="1" smtClean="0"/>
              <a:t>laquelle</a:t>
            </a:r>
            <a:r>
              <a:rPr lang="it-IT" sz="2200" dirty="0" smtClean="0"/>
              <a:t> on assiste </a:t>
            </a:r>
            <a:r>
              <a:rPr lang="it-IT" sz="2200" dirty="0" err="1" smtClean="0"/>
              <a:t>au</a:t>
            </a:r>
            <a:r>
              <a:rPr lang="it-IT" sz="2200" dirty="0" smtClean="0"/>
              <a:t> </a:t>
            </a:r>
            <a:r>
              <a:rPr lang="it-IT" sz="2200" dirty="0" err="1" smtClean="0"/>
              <a:t>passage</a:t>
            </a:r>
            <a:r>
              <a:rPr lang="it-IT" sz="2200" dirty="0" smtClean="0"/>
              <a:t> de la </a:t>
            </a:r>
            <a:r>
              <a:rPr lang="it-IT" sz="2200" dirty="0" err="1" smtClean="0"/>
              <a:t>recherche</a:t>
            </a:r>
            <a:r>
              <a:rPr lang="it-IT" sz="2200" dirty="0" smtClean="0"/>
              <a:t> à </a:t>
            </a:r>
            <a:r>
              <a:rPr lang="it-IT" sz="2200" dirty="0" err="1" smtClean="0"/>
              <a:t>l’application</a:t>
            </a:r>
            <a:r>
              <a:rPr lang="it-IT" sz="2200" dirty="0" smtClean="0"/>
              <a:t> </a:t>
            </a:r>
            <a:r>
              <a:rPr lang="it-IT" sz="2200" dirty="0" err="1" smtClean="0"/>
              <a:t>industrielle</a:t>
            </a:r>
            <a:r>
              <a:rPr lang="it-IT" sz="2200" dirty="0" smtClean="0"/>
              <a:t>.  </a:t>
            </a:r>
            <a:endParaRPr lang="it-IT" dirty="0"/>
          </a:p>
          <a:p>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15</a:t>
            </a:fld>
            <a:endParaRPr lang="it-IT"/>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2651" y="137163"/>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367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 NAISSANCE D’UN SPIN-OFF UNIVERSITAIRE</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16</a:t>
            </a:fld>
            <a:endParaRPr lang="it-IT"/>
          </a:p>
        </p:txBody>
      </p:sp>
      <p:sp>
        <p:nvSpPr>
          <p:cNvPr id="6" name="Text Box 5"/>
          <p:cNvSpPr txBox="1">
            <a:spLocks noChangeArrowheads="1"/>
          </p:cNvSpPr>
          <p:nvPr/>
        </p:nvSpPr>
        <p:spPr bwMode="auto">
          <a:xfrm>
            <a:off x="1392793" y="1853555"/>
            <a:ext cx="23050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dirty="0" err="1" smtClean="0"/>
              <a:t>Phase</a:t>
            </a:r>
            <a:r>
              <a:rPr lang="it-IT" altLang="it-IT" dirty="0" smtClean="0"/>
              <a:t> de la </a:t>
            </a:r>
            <a:r>
              <a:rPr lang="it-IT" altLang="it-IT" dirty="0" err="1" smtClean="0"/>
              <a:t>recherche</a:t>
            </a:r>
            <a:r>
              <a:rPr lang="it-IT" altLang="it-IT" dirty="0" smtClean="0"/>
              <a:t> </a:t>
            </a:r>
            <a:r>
              <a:rPr lang="it-IT" altLang="it-IT" dirty="0" err="1" smtClean="0"/>
              <a:t>appliquée</a:t>
            </a:r>
            <a:endParaRPr lang="it-IT" altLang="it-IT" dirty="0"/>
          </a:p>
        </p:txBody>
      </p:sp>
      <p:sp>
        <p:nvSpPr>
          <p:cNvPr id="7" name="Text Box 6"/>
          <p:cNvSpPr txBox="1">
            <a:spLocks noChangeArrowheads="1"/>
          </p:cNvSpPr>
          <p:nvPr/>
        </p:nvSpPr>
        <p:spPr bwMode="auto">
          <a:xfrm>
            <a:off x="3623231" y="1853555"/>
            <a:ext cx="20177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dirty="0" err="1" smtClean="0"/>
              <a:t>Approbation</a:t>
            </a:r>
            <a:r>
              <a:rPr lang="it-IT" altLang="it-IT" dirty="0" smtClean="0"/>
              <a:t> </a:t>
            </a:r>
            <a:r>
              <a:rPr lang="it-IT" altLang="it-IT" dirty="0" err="1" smtClean="0"/>
              <a:t>du</a:t>
            </a:r>
            <a:r>
              <a:rPr lang="it-IT" altLang="it-IT" dirty="0" smtClean="0"/>
              <a:t> </a:t>
            </a:r>
            <a:r>
              <a:rPr lang="it-IT" altLang="it-IT" dirty="0" err="1" smtClean="0"/>
              <a:t>projet</a:t>
            </a:r>
            <a:endParaRPr lang="it-IT" altLang="it-IT" dirty="0"/>
          </a:p>
        </p:txBody>
      </p:sp>
      <p:sp>
        <p:nvSpPr>
          <p:cNvPr id="8" name="Text Box 7"/>
          <p:cNvSpPr txBox="1">
            <a:spLocks noChangeArrowheads="1"/>
          </p:cNvSpPr>
          <p:nvPr/>
        </p:nvSpPr>
        <p:spPr bwMode="auto">
          <a:xfrm>
            <a:off x="5783818" y="1848792"/>
            <a:ext cx="20177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dirty="0" err="1" smtClean="0"/>
              <a:t>Approbation</a:t>
            </a:r>
            <a:r>
              <a:rPr lang="it-IT" altLang="it-IT" dirty="0" smtClean="0"/>
              <a:t> </a:t>
            </a:r>
            <a:r>
              <a:rPr lang="it-IT" altLang="it-IT" dirty="0" err="1" smtClean="0"/>
              <a:t>du</a:t>
            </a:r>
            <a:r>
              <a:rPr lang="it-IT" altLang="it-IT" dirty="0" smtClean="0"/>
              <a:t> </a:t>
            </a:r>
            <a:r>
              <a:rPr lang="it-IT" altLang="it-IT" i="1" dirty="0"/>
              <a:t>business </a:t>
            </a:r>
            <a:r>
              <a:rPr lang="it-IT" altLang="it-IT" i="1" dirty="0" err="1"/>
              <a:t>plan</a:t>
            </a:r>
            <a:endParaRPr lang="it-IT" altLang="it-IT" i="1" dirty="0"/>
          </a:p>
        </p:txBody>
      </p:sp>
      <p:sp>
        <p:nvSpPr>
          <p:cNvPr id="9" name="Text Box 8"/>
          <p:cNvSpPr txBox="1">
            <a:spLocks noChangeArrowheads="1"/>
          </p:cNvSpPr>
          <p:nvPr/>
        </p:nvSpPr>
        <p:spPr bwMode="auto">
          <a:xfrm>
            <a:off x="7726918" y="1853555"/>
            <a:ext cx="20177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dirty="0" err="1" smtClean="0"/>
              <a:t>Croissance</a:t>
            </a:r>
            <a:endParaRPr lang="it-IT" altLang="it-IT" dirty="0"/>
          </a:p>
        </p:txBody>
      </p:sp>
      <p:sp>
        <p:nvSpPr>
          <p:cNvPr id="10" name="Line 9"/>
          <p:cNvSpPr>
            <a:spLocks noChangeShapeType="1"/>
          </p:cNvSpPr>
          <p:nvPr/>
        </p:nvSpPr>
        <p:spPr bwMode="auto">
          <a:xfrm>
            <a:off x="3624818" y="1853555"/>
            <a:ext cx="0" cy="4319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 name="Line 10"/>
          <p:cNvSpPr>
            <a:spLocks noChangeShapeType="1"/>
          </p:cNvSpPr>
          <p:nvPr/>
        </p:nvSpPr>
        <p:spPr bwMode="auto">
          <a:xfrm>
            <a:off x="5712381" y="2429817"/>
            <a:ext cx="0" cy="3743325"/>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 name="Line 11"/>
          <p:cNvSpPr>
            <a:spLocks noChangeShapeType="1"/>
          </p:cNvSpPr>
          <p:nvPr/>
        </p:nvSpPr>
        <p:spPr bwMode="auto">
          <a:xfrm>
            <a:off x="7872968" y="1853555"/>
            <a:ext cx="0" cy="4319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 name="Line 12"/>
          <p:cNvSpPr>
            <a:spLocks noChangeShapeType="1"/>
          </p:cNvSpPr>
          <p:nvPr/>
        </p:nvSpPr>
        <p:spPr bwMode="auto">
          <a:xfrm>
            <a:off x="2400856" y="2501255"/>
            <a:ext cx="0" cy="3529012"/>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 name="Text Box 13"/>
          <p:cNvSpPr txBox="1">
            <a:spLocks noChangeArrowheads="1"/>
          </p:cNvSpPr>
          <p:nvPr/>
        </p:nvSpPr>
        <p:spPr bwMode="auto">
          <a:xfrm>
            <a:off x="1608693" y="3509317"/>
            <a:ext cx="1944688" cy="92333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i="1" dirty="0" err="1" smtClean="0"/>
              <a:t>Recherche</a:t>
            </a:r>
            <a:r>
              <a:rPr lang="it-IT" altLang="it-IT" i="1" dirty="0" smtClean="0"/>
              <a:t> </a:t>
            </a:r>
            <a:r>
              <a:rPr lang="it-IT" altLang="it-IT" i="1" dirty="0" err="1" smtClean="0"/>
              <a:t>des</a:t>
            </a:r>
            <a:r>
              <a:rPr lang="it-IT" altLang="it-IT" i="1" dirty="0" smtClean="0"/>
              <a:t> </a:t>
            </a:r>
            <a:r>
              <a:rPr lang="it-IT" altLang="it-IT" i="1" dirty="0" err="1" smtClean="0"/>
              <a:t>opportunités</a:t>
            </a:r>
            <a:r>
              <a:rPr lang="it-IT" altLang="it-IT" i="1" dirty="0" smtClean="0"/>
              <a:t> de transfer</a:t>
            </a:r>
            <a:endParaRPr lang="it-IT" altLang="it-IT" i="1" dirty="0"/>
          </a:p>
        </p:txBody>
      </p:sp>
      <p:sp>
        <p:nvSpPr>
          <p:cNvPr id="15" name="Text Box 14"/>
          <p:cNvSpPr txBox="1">
            <a:spLocks noChangeArrowheads="1"/>
          </p:cNvSpPr>
          <p:nvPr/>
        </p:nvSpPr>
        <p:spPr bwMode="auto">
          <a:xfrm>
            <a:off x="3408918" y="5827067"/>
            <a:ext cx="6192838" cy="36933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i="1" dirty="0" err="1" smtClean="0"/>
              <a:t>Procédé</a:t>
            </a:r>
            <a:r>
              <a:rPr lang="it-IT" altLang="it-IT" i="1" dirty="0" smtClean="0"/>
              <a:t> de </a:t>
            </a:r>
            <a:r>
              <a:rPr lang="it-IT" altLang="it-IT" i="1" dirty="0" err="1" smtClean="0"/>
              <a:t>Financement</a:t>
            </a:r>
            <a:endParaRPr lang="it-IT" altLang="it-IT" i="1" dirty="0"/>
          </a:p>
        </p:txBody>
      </p:sp>
      <p:sp>
        <p:nvSpPr>
          <p:cNvPr id="16" name="Text Box 15"/>
          <p:cNvSpPr txBox="1">
            <a:spLocks noChangeArrowheads="1"/>
          </p:cNvSpPr>
          <p:nvPr/>
        </p:nvSpPr>
        <p:spPr bwMode="auto">
          <a:xfrm>
            <a:off x="2472293" y="4474517"/>
            <a:ext cx="1081088" cy="1200329"/>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i="1" dirty="0" err="1" smtClean="0"/>
              <a:t>Naissance</a:t>
            </a:r>
            <a:r>
              <a:rPr lang="it-IT" altLang="it-IT" i="1" dirty="0" smtClean="0"/>
              <a:t> de la </a:t>
            </a:r>
            <a:r>
              <a:rPr lang="it-IT" altLang="it-IT" i="1" dirty="0"/>
              <a:t>business idea</a:t>
            </a:r>
          </a:p>
        </p:txBody>
      </p:sp>
      <p:sp>
        <p:nvSpPr>
          <p:cNvPr id="17" name="Line 17"/>
          <p:cNvSpPr>
            <a:spLocks noChangeShapeType="1"/>
          </p:cNvSpPr>
          <p:nvPr/>
        </p:nvSpPr>
        <p:spPr bwMode="auto">
          <a:xfrm>
            <a:off x="1824593" y="2429817"/>
            <a:ext cx="2376488" cy="1150938"/>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 name="Line 18"/>
          <p:cNvSpPr>
            <a:spLocks noChangeShapeType="1"/>
          </p:cNvSpPr>
          <p:nvPr/>
        </p:nvSpPr>
        <p:spPr bwMode="auto">
          <a:xfrm>
            <a:off x="4201081" y="3580755"/>
            <a:ext cx="4752975" cy="576262"/>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 name="Line 19"/>
          <p:cNvSpPr>
            <a:spLocks noChangeShapeType="1"/>
          </p:cNvSpPr>
          <p:nvPr/>
        </p:nvSpPr>
        <p:spPr bwMode="auto">
          <a:xfrm flipV="1">
            <a:off x="1680131" y="5525442"/>
            <a:ext cx="2447925" cy="936625"/>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 name="Line 20"/>
          <p:cNvSpPr>
            <a:spLocks noChangeShapeType="1"/>
          </p:cNvSpPr>
          <p:nvPr/>
        </p:nvSpPr>
        <p:spPr bwMode="auto">
          <a:xfrm flipV="1">
            <a:off x="4128056" y="4661842"/>
            <a:ext cx="4826000" cy="86360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 name="Text Box 16"/>
          <p:cNvSpPr txBox="1">
            <a:spLocks noChangeArrowheads="1"/>
          </p:cNvSpPr>
          <p:nvPr/>
        </p:nvSpPr>
        <p:spPr bwMode="auto">
          <a:xfrm>
            <a:off x="3623231" y="4474517"/>
            <a:ext cx="3025775" cy="646331"/>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i="1" dirty="0" err="1" smtClean="0"/>
              <a:t>Définition</a:t>
            </a:r>
            <a:r>
              <a:rPr lang="it-IT" altLang="it-IT" i="1" dirty="0" smtClean="0"/>
              <a:t> de la business </a:t>
            </a:r>
            <a:r>
              <a:rPr lang="it-IT" altLang="it-IT" i="1" dirty="0"/>
              <a:t>idea </a:t>
            </a:r>
            <a:r>
              <a:rPr lang="it-IT" altLang="it-IT" i="1" dirty="0" smtClean="0"/>
              <a:t>et business </a:t>
            </a:r>
            <a:r>
              <a:rPr lang="it-IT" altLang="it-IT" i="1" dirty="0" err="1"/>
              <a:t>plan</a:t>
            </a:r>
            <a:endParaRPr lang="it-IT" altLang="it-IT" i="1" dirty="0"/>
          </a:p>
        </p:txBody>
      </p:sp>
      <p:sp>
        <p:nvSpPr>
          <p:cNvPr id="22" name="Text Box 21"/>
          <p:cNvSpPr txBox="1">
            <a:spLocks noChangeArrowheads="1"/>
          </p:cNvSpPr>
          <p:nvPr/>
        </p:nvSpPr>
        <p:spPr bwMode="auto">
          <a:xfrm>
            <a:off x="9169956" y="4230042"/>
            <a:ext cx="863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400" dirty="0">
                <a:solidFill>
                  <a:schemeClr val="accent1"/>
                </a:solidFill>
              </a:rPr>
              <a:t>n</a:t>
            </a:r>
            <a:r>
              <a:rPr lang="it-IT" altLang="it-IT" sz="1400" dirty="0" smtClean="0">
                <a:solidFill>
                  <a:schemeClr val="accent1"/>
                </a:solidFill>
              </a:rPr>
              <a:t>. d’</a:t>
            </a:r>
            <a:r>
              <a:rPr lang="it-IT" altLang="it-IT" sz="1400" dirty="0" err="1" smtClean="0">
                <a:solidFill>
                  <a:schemeClr val="accent1"/>
                </a:solidFill>
              </a:rPr>
              <a:t>idées</a:t>
            </a:r>
            <a:endParaRPr lang="it-IT" altLang="it-IT" sz="1400" dirty="0">
              <a:solidFill>
                <a:schemeClr val="accent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7013" y="85888"/>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092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smtClean="0"/>
              <a:t>4</a:t>
            </a:r>
            <a:r>
              <a:rPr lang="it-IT" dirty="0" smtClean="0"/>
              <a:t>. </a:t>
            </a:r>
            <a:r>
              <a:rPr lang="fr-FR" dirty="0"/>
              <a:t>Eduquer à la Création d’Entreprise</a:t>
            </a:r>
            <a:br>
              <a:rPr lang="fr-FR" dirty="0"/>
            </a:br>
            <a:endParaRPr lang="it-IT" dirty="0"/>
          </a:p>
        </p:txBody>
      </p:sp>
      <p:sp>
        <p:nvSpPr>
          <p:cNvPr id="3" name="Segnaposto contenuto 2"/>
          <p:cNvSpPr>
            <a:spLocks noGrp="1"/>
          </p:cNvSpPr>
          <p:nvPr>
            <p:ph idx="1"/>
          </p:nvPr>
        </p:nvSpPr>
        <p:spPr/>
        <p:txBody>
          <a:bodyPr/>
          <a:lstStyle/>
          <a:p>
            <a:pPr>
              <a:buFont typeface="Wingdings" panose="05000000000000000000" pitchFamily="2" charset="2"/>
              <a:buChar char="§"/>
            </a:pPr>
            <a:r>
              <a:rPr lang="it-IT" dirty="0" smtClean="0"/>
              <a:t> Le </a:t>
            </a:r>
            <a:r>
              <a:rPr lang="it-IT" dirty="0" err="1" smtClean="0"/>
              <a:t>parcours</a:t>
            </a:r>
            <a:r>
              <a:rPr lang="it-IT" dirty="0" smtClean="0"/>
              <a:t> </a:t>
            </a:r>
            <a:r>
              <a:rPr lang="it-IT" dirty="0" err="1" smtClean="0"/>
              <a:t>formatif</a:t>
            </a:r>
            <a:r>
              <a:rPr lang="it-IT" dirty="0" smtClean="0"/>
              <a:t> </a:t>
            </a:r>
          </a:p>
          <a:p>
            <a:pPr>
              <a:buFont typeface="Wingdings" panose="05000000000000000000" pitchFamily="2" charset="2"/>
              <a:buChar char="§"/>
            </a:pPr>
            <a:r>
              <a:rPr lang="it-IT" dirty="0"/>
              <a:t> </a:t>
            </a:r>
            <a:r>
              <a:rPr lang="it-IT" dirty="0" err="1" smtClean="0"/>
              <a:t>Education</a:t>
            </a:r>
            <a:r>
              <a:rPr lang="it-IT" dirty="0" smtClean="0"/>
              <a:t> et </a:t>
            </a:r>
            <a:r>
              <a:rPr lang="it-IT" dirty="0" err="1" smtClean="0"/>
              <a:t>développment</a:t>
            </a:r>
            <a:r>
              <a:rPr lang="it-IT" dirty="0" smtClean="0"/>
              <a:t> </a:t>
            </a:r>
            <a:r>
              <a:rPr lang="it-IT" dirty="0" err="1" smtClean="0"/>
              <a:t>des</a:t>
            </a:r>
            <a:r>
              <a:rPr lang="it-IT" dirty="0" smtClean="0"/>
              <a:t> </a:t>
            </a:r>
            <a:r>
              <a:rPr lang="it-IT" dirty="0" err="1" smtClean="0"/>
              <a:t>compétences</a:t>
            </a:r>
            <a:endParaRPr lang="it-IT" dirty="0" smtClean="0"/>
          </a:p>
          <a:p>
            <a:pPr>
              <a:buFont typeface="Wingdings" panose="05000000000000000000" pitchFamily="2" charset="2"/>
              <a:buChar char="§"/>
            </a:pPr>
            <a:r>
              <a:rPr lang="it-IT" dirty="0" smtClean="0"/>
              <a:t> </a:t>
            </a:r>
            <a:r>
              <a:rPr lang="it-IT" dirty="0" err="1" smtClean="0"/>
              <a:t>Les</a:t>
            </a:r>
            <a:r>
              <a:rPr lang="it-IT" dirty="0" smtClean="0"/>
              <a:t> </a:t>
            </a:r>
            <a:r>
              <a:rPr lang="it-IT" dirty="0" err="1" smtClean="0"/>
              <a:t>acteurs</a:t>
            </a:r>
            <a:r>
              <a:rPr lang="it-IT" dirty="0" smtClean="0"/>
              <a:t> </a:t>
            </a:r>
            <a:r>
              <a:rPr lang="it-IT" dirty="0" err="1" smtClean="0"/>
              <a:t>du</a:t>
            </a:r>
            <a:r>
              <a:rPr lang="it-IT" dirty="0"/>
              <a:t> </a:t>
            </a:r>
            <a:r>
              <a:rPr lang="it-IT" dirty="0" err="1"/>
              <a:t>parcours</a:t>
            </a:r>
            <a:r>
              <a:rPr lang="it-IT" dirty="0"/>
              <a:t> </a:t>
            </a:r>
            <a:r>
              <a:rPr lang="it-IT" dirty="0" err="1"/>
              <a:t>formatif</a:t>
            </a:r>
            <a:r>
              <a:rPr lang="it-IT" dirty="0"/>
              <a:t> </a:t>
            </a:r>
          </a:p>
          <a:p>
            <a:pPr>
              <a:buFont typeface="Wingdings" panose="05000000000000000000" pitchFamily="2" charset="2"/>
              <a:buChar char="§"/>
            </a:pPr>
            <a:r>
              <a:rPr lang="it-IT" dirty="0" smtClean="0"/>
              <a:t> </a:t>
            </a:r>
            <a:r>
              <a:rPr lang="it-IT" dirty="0" err="1" smtClean="0"/>
              <a:t>Méthodologies</a:t>
            </a:r>
            <a:r>
              <a:rPr lang="it-IT" dirty="0" smtClean="0"/>
              <a:t> </a:t>
            </a:r>
            <a:r>
              <a:rPr lang="it-IT" dirty="0" err="1" smtClean="0"/>
              <a:t>didactiques</a:t>
            </a:r>
            <a:r>
              <a:rPr lang="it-IT" dirty="0" smtClean="0"/>
              <a:t> </a:t>
            </a:r>
            <a:r>
              <a:rPr lang="it-IT" dirty="0" err="1" smtClean="0"/>
              <a:t>innovatrices</a:t>
            </a:r>
            <a:r>
              <a:rPr lang="it-IT" dirty="0" smtClean="0"/>
              <a:t> pour l’</a:t>
            </a:r>
            <a:r>
              <a:rPr lang="it-IT" dirty="0" err="1" smtClean="0"/>
              <a:t>entrereneuriat</a:t>
            </a:r>
            <a:r>
              <a:rPr lang="it-IT" dirty="0" smtClean="0"/>
              <a:t> </a:t>
            </a:r>
          </a:p>
          <a:p>
            <a:pPr>
              <a:buFont typeface="Wingdings" panose="05000000000000000000" pitchFamily="2" charset="2"/>
              <a:buChar char="§"/>
            </a:pPr>
            <a:r>
              <a:rPr lang="it-IT" dirty="0" smtClean="0"/>
              <a:t> </a:t>
            </a:r>
            <a:r>
              <a:rPr lang="it-IT" dirty="0" err="1" smtClean="0"/>
              <a:t>Enseigner</a:t>
            </a:r>
            <a:r>
              <a:rPr lang="it-IT" dirty="0" smtClean="0"/>
              <a:t> l’</a:t>
            </a:r>
            <a:r>
              <a:rPr lang="it-IT" dirty="0" err="1" smtClean="0"/>
              <a:t>entrepreneuriat</a:t>
            </a:r>
            <a:r>
              <a:rPr lang="it-IT" dirty="0" smtClean="0"/>
              <a:t>: Insegnare l’imprenditorialità: le </a:t>
            </a:r>
            <a:r>
              <a:rPr lang="it-IT" dirty="0" err="1" smtClean="0"/>
              <a:t>point</a:t>
            </a:r>
            <a:r>
              <a:rPr lang="it-IT" dirty="0" smtClean="0"/>
              <a:t> de </a:t>
            </a:r>
            <a:r>
              <a:rPr lang="it-IT" dirty="0" err="1" smtClean="0"/>
              <a:t>vue</a:t>
            </a:r>
            <a:r>
              <a:rPr lang="it-IT" dirty="0" smtClean="0"/>
              <a:t> de la </a:t>
            </a:r>
            <a:r>
              <a:rPr lang="it-IT" dirty="0" err="1" smtClean="0"/>
              <a:t>Commission</a:t>
            </a:r>
            <a:r>
              <a:rPr lang="it-IT" dirty="0" smtClean="0"/>
              <a:t> </a:t>
            </a:r>
            <a:r>
              <a:rPr lang="it-IT" dirty="0" err="1"/>
              <a:t>E</a:t>
            </a:r>
            <a:r>
              <a:rPr lang="it-IT" dirty="0" err="1" smtClean="0"/>
              <a:t>uropéenne</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17</a:t>
            </a:fld>
            <a:endParaRPr lang="it-IT"/>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2472" y="154256"/>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891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a:t>
            </a:r>
            <a:r>
              <a:rPr lang="it-IT" dirty="0" err="1"/>
              <a:t>parcours</a:t>
            </a:r>
            <a:r>
              <a:rPr lang="it-IT" dirty="0"/>
              <a:t> </a:t>
            </a:r>
            <a:r>
              <a:rPr lang="it-IT" dirty="0" err="1"/>
              <a:t>formatif</a:t>
            </a:r>
            <a:r>
              <a:rPr lang="it-IT" dirty="0"/>
              <a:t> </a:t>
            </a:r>
          </a:p>
        </p:txBody>
      </p:sp>
      <p:sp>
        <p:nvSpPr>
          <p:cNvPr id="3" name="Segnaposto contenuto 2"/>
          <p:cNvSpPr>
            <a:spLocks noGrp="1"/>
          </p:cNvSpPr>
          <p:nvPr>
            <p:ph idx="1"/>
          </p:nvPr>
        </p:nvSpPr>
        <p:spPr/>
        <p:txBody>
          <a:bodyPr/>
          <a:lstStyle/>
          <a:p>
            <a:pPr algn="just">
              <a:spcAft>
                <a:spcPts val="0"/>
              </a:spcAft>
              <a:buFont typeface="Arial" panose="020B0604020202020204" pitchFamily="34" charset="0"/>
              <a:buChar char="•"/>
            </a:pPr>
            <a:r>
              <a:rPr lang="it-IT" sz="2000" dirty="0" err="1" smtClean="0"/>
              <a:t>Parcours</a:t>
            </a:r>
            <a:r>
              <a:rPr lang="it-IT" sz="2000" dirty="0" smtClean="0"/>
              <a:t> d’</a:t>
            </a:r>
            <a:r>
              <a:rPr lang="it-IT" sz="2000" dirty="0" err="1" smtClean="0"/>
              <a:t>apprentissage</a:t>
            </a:r>
            <a:r>
              <a:rPr lang="it-IT" sz="2000" dirty="0" smtClean="0"/>
              <a:t> </a:t>
            </a:r>
            <a:r>
              <a:rPr lang="it-IT" sz="2000" dirty="0" err="1" smtClean="0"/>
              <a:t>focalisé</a:t>
            </a:r>
            <a:r>
              <a:rPr lang="it-IT" sz="2000" dirty="0" smtClean="0"/>
              <a:t> </a:t>
            </a:r>
            <a:r>
              <a:rPr lang="it-IT" sz="2000" dirty="0" err="1" smtClean="0"/>
              <a:t>sur</a:t>
            </a:r>
            <a:r>
              <a:rPr lang="it-IT" sz="2000" dirty="0" smtClean="0"/>
              <a:t> le </a:t>
            </a:r>
            <a:r>
              <a:rPr lang="it-IT" sz="2000" dirty="0" err="1" smtClean="0"/>
              <a:t>développement</a:t>
            </a:r>
            <a:r>
              <a:rPr lang="it-IT" sz="2000" dirty="0" smtClean="0"/>
              <a:t> de la </a:t>
            </a:r>
            <a:r>
              <a:rPr lang="it-IT" sz="2000" dirty="0" err="1" smtClean="0"/>
              <a:t>personne</a:t>
            </a:r>
            <a:r>
              <a:rPr lang="it-IT" sz="2000" dirty="0" smtClean="0"/>
              <a:t> qui se compare </a:t>
            </a:r>
            <a:r>
              <a:rPr lang="it-IT" sz="2000" dirty="0" err="1" smtClean="0"/>
              <a:t>avec</a:t>
            </a:r>
            <a:r>
              <a:rPr lang="it-IT" sz="2000" dirty="0" smtClean="0"/>
              <a:t> </a:t>
            </a:r>
            <a:r>
              <a:rPr lang="it-IT" sz="2000" dirty="0" err="1" smtClean="0"/>
              <a:t>des</a:t>
            </a:r>
            <a:r>
              <a:rPr lang="it-IT" sz="2000" dirty="0" smtClean="0"/>
              <a:t> </a:t>
            </a:r>
            <a:r>
              <a:rPr lang="it-IT" sz="2000" dirty="0" err="1" smtClean="0"/>
              <a:t>tâches</a:t>
            </a:r>
            <a:r>
              <a:rPr lang="it-IT" sz="2000" dirty="0" smtClean="0"/>
              <a:t> </a:t>
            </a:r>
            <a:r>
              <a:rPr lang="it-IT" sz="2000" dirty="0" err="1" smtClean="0"/>
              <a:t>réelles</a:t>
            </a:r>
            <a:r>
              <a:rPr lang="it-IT" sz="2000" dirty="0" smtClean="0"/>
              <a:t>, </a:t>
            </a:r>
            <a:r>
              <a:rPr lang="it-IT" sz="2000" dirty="0" err="1" smtClean="0"/>
              <a:t>interdisciplinaires</a:t>
            </a:r>
            <a:r>
              <a:rPr lang="it-IT" sz="2000" dirty="0" smtClean="0"/>
              <a:t> et </a:t>
            </a:r>
            <a:r>
              <a:rPr lang="it-IT" sz="2000" dirty="0" err="1" smtClean="0"/>
              <a:t>disciplinaires</a:t>
            </a:r>
            <a:r>
              <a:rPr lang="it-IT" sz="2000" dirty="0" smtClean="0"/>
              <a:t>, pour </a:t>
            </a:r>
            <a:r>
              <a:rPr lang="it-IT" sz="2000" dirty="0" err="1" smtClean="0"/>
              <a:t>lesquelles</a:t>
            </a:r>
            <a:r>
              <a:rPr lang="it-IT" sz="2000" dirty="0" smtClean="0"/>
              <a:t> on </a:t>
            </a:r>
            <a:r>
              <a:rPr lang="it-IT" sz="2000" dirty="0" err="1" smtClean="0"/>
              <a:t>mobilise</a:t>
            </a:r>
            <a:r>
              <a:rPr lang="it-IT" sz="2000" dirty="0" smtClean="0"/>
              <a:t> </a:t>
            </a:r>
            <a:r>
              <a:rPr lang="it-IT" sz="2000" dirty="0" err="1" smtClean="0"/>
              <a:t>ses</a:t>
            </a:r>
            <a:r>
              <a:rPr lang="it-IT" sz="2000" dirty="0" smtClean="0"/>
              <a:t> </a:t>
            </a:r>
            <a:r>
              <a:rPr lang="it-IT" sz="2000" dirty="0" err="1" smtClean="0"/>
              <a:t>ressources</a:t>
            </a:r>
            <a:r>
              <a:rPr lang="it-IT" sz="2000" dirty="0" smtClean="0"/>
              <a:t> (</a:t>
            </a:r>
            <a:r>
              <a:rPr lang="it-IT" sz="2000" dirty="0" err="1" smtClean="0"/>
              <a:t>capacités</a:t>
            </a:r>
            <a:r>
              <a:rPr lang="it-IT" sz="2000" dirty="0" smtClean="0"/>
              <a:t>, </a:t>
            </a:r>
            <a:r>
              <a:rPr lang="it-IT" sz="2000" dirty="0" err="1" smtClean="0"/>
              <a:t>connaissances</a:t>
            </a:r>
            <a:r>
              <a:rPr lang="it-IT" sz="2000" dirty="0" smtClean="0"/>
              <a:t>, </a:t>
            </a:r>
            <a:r>
              <a:rPr lang="it-IT" sz="2000" dirty="0" err="1" smtClean="0"/>
              <a:t>habilités</a:t>
            </a:r>
            <a:r>
              <a:rPr lang="it-IT" sz="2000" dirty="0" smtClean="0"/>
              <a:t>) </a:t>
            </a:r>
            <a:r>
              <a:rPr lang="it-IT" sz="2000" dirty="0" err="1" smtClean="0"/>
              <a:t>dans</a:t>
            </a:r>
            <a:r>
              <a:rPr lang="it-IT" sz="2000" dirty="0" smtClean="0"/>
              <a:t> le </a:t>
            </a:r>
            <a:r>
              <a:rPr lang="it-IT" sz="2000" dirty="0" err="1" smtClean="0"/>
              <a:t>but</a:t>
            </a:r>
            <a:r>
              <a:rPr lang="it-IT" sz="2000" dirty="0" smtClean="0"/>
              <a:t> d’</a:t>
            </a:r>
            <a:r>
              <a:rPr lang="it-IT" sz="2000" dirty="0" err="1" smtClean="0"/>
              <a:t>acquérir</a:t>
            </a:r>
            <a:r>
              <a:rPr lang="it-IT" sz="2000" dirty="0" smtClean="0"/>
              <a:t> </a:t>
            </a:r>
            <a:r>
              <a:rPr lang="it-IT" sz="2000" dirty="0" err="1" smtClean="0"/>
              <a:t>compétences</a:t>
            </a:r>
            <a:r>
              <a:rPr lang="it-IT" sz="2000" dirty="0" smtClean="0"/>
              <a:t>. </a:t>
            </a:r>
          </a:p>
          <a:p>
            <a:pPr marL="0" indent="0" algn="just">
              <a:spcAft>
                <a:spcPts val="0"/>
              </a:spcAft>
              <a:buNone/>
            </a:pPr>
            <a:endParaRPr lang="it-IT" sz="2000" dirty="0" smtClean="0"/>
          </a:p>
          <a:p>
            <a:pPr algn="just">
              <a:spcBef>
                <a:spcPts val="0"/>
              </a:spcBef>
              <a:spcAft>
                <a:spcPts val="0"/>
              </a:spcAft>
              <a:buFont typeface="Arial" panose="020B0604020202020204" pitchFamily="34" charset="0"/>
              <a:buChar char="•"/>
            </a:pPr>
            <a:r>
              <a:rPr lang="it-IT" dirty="0" smtClean="0"/>
              <a:t> </a:t>
            </a:r>
            <a:r>
              <a:rPr lang="it-IT" b="1" dirty="0" err="1" smtClean="0"/>
              <a:t>UdA</a:t>
            </a:r>
            <a:r>
              <a:rPr lang="it-IT" dirty="0" smtClean="0"/>
              <a:t>= </a:t>
            </a:r>
            <a:r>
              <a:rPr lang="it-IT" dirty="0" err="1" smtClean="0"/>
              <a:t>Unité</a:t>
            </a:r>
            <a:r>
              <a:rPr lang="it-IT" dirty="0" smtClean="0"/>
              <a:t> d’</a:t>
            </a:r>
            <a:r>
              <a:rPr lang="it-IT" dirty="0" err="1" smtClean="0"/>
              <a:t>apprentissage</a:t>
            </a:r>
            <a:r>
              <a:rPr lang="it-IT" dirty="0" smtClean="0"/>
              <a:t> </a:t>
            </a:r>
            <a:r>
              <a:rPr lang="it-IT" dirty="0" err="1" smtClean="0"/>
              <a:t>focalisé</a:t>
            </a:r>
            <a:r>
              <a:rPr lang="it-IT" dirty="0"/>
              <a:t> </a:t>
            </a:r>
            <a:r>
              <a:rPr lang="it-IT" dirty="0" err="1"/>
              <a:t>s</a:t>
            </a:r>
            <a:r>
              <a:rPr lang="it-IT" dirty="0" err="1" smtClean="0"/>
              <a:t>ur</a:t>
            </a:r>
            <a:r>
              <a:rPr lang="it-IT" dirty="0" smtClean="0"/>
              <a:t> </a:t>
            </a:r>
            <a:r>
              <a:rPr lang="it-IT" dirty="0" err="1" smtClean="0"/>
              <a:t>tâches</a:t>
            </a:r>
            <a:r>
              <a:rPr lang="it-IT" dirty="0"/>
              <a:t> </a:t>
            </a:r>
            <a:r>
              <a:rPr lang="it-IT" dirty="0" err="1" smtClean="0"/>
              <a:t>réelles</a:t>
            </a:r>
            <a:r>
              <a:rPr lang="it-IT" dirty="0" smtClean="0"/>
              <a:t>, </a:t>
            </a:r>
            <a:r>
              <a:rPr lang="it-IT" dirty="0" err="1" smtClean="0"/>
              <a:t>utiles</a:t>
            </a:r>
            <a:r>
              <a:rPr lang="it-IT" dirty="0" smtClean="0"/>
              <a:t> et </a:t>
            </a:r>
            <a:r>
              <a:rPr lang="it-IT" dirty="0" err="1" smtClean="0"/>
              <a:t>avec</a:t>
            </a:r>
            <a:r>
              <a:rPr lang="it-IT" dirty="0" smtClean="0"/>
              <a:t> </a:t>
            </a:r>
            <a:r>
              <a:rPr lang="it-IT" dirty="0" err="1" smtClean="0"/>
              <a:t>du</a:t>
            </a:r>
            <a:r>
              <a:rPr lang="it-IT" dirty="0" smtClean="0"/>
              <a:t> </a:t>
            </a:r>
            <a:r>
              <a:rPr lang="it-IT" dirty="0" err="1" smtClean="0"/>
              <a:t>sens</a:t>
            </a:r>
            <a:r>
              <a:rPr lang="it-IT" dirty="0" smtClean="0"/>
              <a:t> </a:t>
            </a:r>
          </a:p>
          <a:p>
            <a:pPr algn="just">
              <a:spcBef>
                <a:spcPts val="0"/>
              </a:spcBef>
              <a:spcAft>
                <a:spcPts val="0"/>
              </a:spcAft>
              <a:buFont typeface="Arial" panose="020B0604020202020204" pitchFamily="34" charset="0"/>
              <a:buChar char="•"/>
            </a:pPr>
            <a:r>
              <a:rPr lang="it-IT" b="1" dirty="0"/>
              <a:t> </a:t>
            </a:r>
            <a:r>
              <a:rPr lang="it-IT" b="1" dirty="0" smtClean="0"/>
              <a:t>OSA</a:t>
            </a:r>
            <a:r>
              <a:rPr lang="it-IT" dirty="0" smtClean="0"/>
              <a:t>= </a:t>
            </a:r>
            <a:r>
              <a:rPr lang="it-IT" dirty="0" err="1" smtClean="0"/>
              <a:t>Objectifs</a:t>
            </a:r>
            <a:r>
              <a:rPr lang="it-IT" dirty="0" smtClean="0"/>
              <a:t> </a:t>
            </a:r>
            <a:r>
              <a:rPr lang="it-IT" dirty="0" err="1" smtClean="0"/>
              <a:t>spécifiques</a:t>
            </a:r>
            <a:r>
              <a:rPr lang="it-IT" dirty="0" smtClean="0"/>
              <a:t> d’</a:t>
            </a:r>
            <a:r>
              <a:rPr lang="it-IT" dirty="0" err="1" smtClean="0"/>
              <a:t>apprentissage</a:t>
            </a:r>
            <a:r>
              <a:rPr lang="it-IT" dirty="0" smtClean="0"/>
              <a:t> (</a:t>
            </a:r>
            <a:r>
              <a:rPr lang="it-IT" dirty="0" err="1" smtClean="0"/>
              <a:t>connaissances</a:t>
            </a:r>
            <a:r>
              <a:rPr lang="it-IT" dirty="0" smtClean="0"/>
              <a:t> et </a:t>
            </a:r>
            <a:r>
              <a:rPr lang="it-IT" dirty="0" err="1" smtClean="0"/>
              <a:t>abilités</a:t>
            </a:r>
            <a:r>
              <a:rPr lang="it-IT" dirty="0" smtClean="0"/>
              <a:t> </a:t>
            </a:r>
            <a:r>
              <a:rPr lang="it-IT" dirty="0" err="1" smtClean="0"/>
              <a:t>disciplinaires</a:t>
            </a:r>
            <a:r>
              <a:rPr lang="it-IT" dirty="0" smtClean="0"/>
              <a:t>)</a:t>
            </a:r>
            <a:endParaRPr lang="it-IT" dirty="0"/>
          </a:p>
          <a:p>
            <a:pPr lvl="1">
              <a:buFont typeface="Arial" panose="020B0604020202020204" pitchFamily="34" charset="0"/>
              <a:buChar char="•"/>
            </a:pPr>
            <a:endParaRPr lang="it-IT" dirty="0" smtClean="0"/>
          </a:p>
          <a:p>
            <a:pPr marL="128016" lvl="1" indent="0">
              <a:buNone/>
            </a:pPr>
            <a:endParaRPr lang="it-IT" dirty="0"/>
          </a:p>
          <a:p>
            <a:pPr>
              <a:buFont typeface="Arial" panose="020B0604020202020204" pitchFamily="34" charset="0"/>
              <a:buChar char="•"/>
            </a:pPr>
            <a:endParaRPr lang="it-IT" dirty="0"/>
          </a:p>
        </p:txBody>
      </p:sp>
      <p:grpSp>
        <p:nvGrpSpPr>
          <p:cNvPr id="4" name="Gruppo 3"/>
          <p:cNvGrpSpPr/>
          <p:nvPr/>
        </p:nvGrpSpPr>
        <p:grpSpPr>
          <a:xfrm>
            <a:off x="2187723" y="4606182"/>
            <a:ext cx="7983365" cy="1926627"/>
            <a:chOff x="1752600" y="1981200"/>
            <a:chExt cx="8534400" cy="2362200"/>
          </a:xfrm>
        </p:grpSpPr>
        <p:sp>
          <p:nvSpPr>
            <p:cNvPr id="5" name="AutoShape 3"/>
            <p:cNvSpPr>
              <a:spLocks noChangeArrowheads="1"/>
            </p:cNvSpPr>
            <p:nvPr/>
          </p:nvSpPr>
          <p:spPr bwMode="auto">
            <a:xfrm>
              <a:off x="1752600" y="2667000"/>
              <a:ext cx="1295400" cy="1600200"/>
            </a:xfrm>
            <a:prstGeom prst="roundRect">
              <a:avLst>
                <a:gd name="adj" fmla="val 16667"/>
              </a:avLst>
            </a:prstGeom>
            <a:solidFill>
              <a:srgbClr val="00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dirty="0" err="1" smtClean="0"/>
                <a:t>Capacité</a:t>
              </a:r>
              <a:r>
                <a:rPr lang="it-IT" altLang="it-IT" sz="2200" dirty="0" smtClean="0"/>
                <a:t> </a:t>
              </a:r>
              <a:endParaRPr lang="it-IT" altLang="it-IT" sz="2200" dirty="0"/>
            </a:p>
            <a:p>
              <a:pPr algn="ctr"/>
              <a:r>
                <a:rPr lang="it-IT" altLang="it-IT" sz="2200" dirty="0"/>
                <a:t>d</a:t>
              </a:r>
              <a:r>
                <a:rPr lang="it-IT" altLang="it-IT" sz="2200" dirty="0" smtClean="0"/>
                <a:t>e la </a:t>
              </a:r>
              <a:endParaRPr lang="it-IT" altLang="it-IT" sz="2200" dirty="0"/>
            </a:p>
            <a:p>
              <a:pPr algn="ctr"/>
              <a:r>
                <a:rPr lang="it-IT" altLang="it-IT" sz="2200" dirty="0" err="1" smtClean="0"/>
                <a:t>personne</a:t>
              </a:r>
              <a:endParaRPr lang="it-IT" altLang="it-IT" sz="2200" dirty="0"/>
            </a:p>
          </p:txBody>
        </p:sp>
        <p:sp>
          <p:nvSpPr>
            <p:cNvPr id="6" name="Oval 4"/>
            <p:cNvSpPr>
              <a:spLocks noChangeArrowheads="1"/>
            </p:cNvSpPr>
            <p:nvPr/>
          </p:nvSpPr>
          <p:spPr bwMode="auto">
            <a:xfrm>
              <a:off x="8534400" y="2667000"/>
              <a:ext cx="1752600" cy="1676400"/>
            </a:xfrm>
            <a:prstGeom prst="ellipse">
              <a:avLst/>
            </a:prstGeom>
            <a:solidFill>
              <a:srgbClr val="0000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dirty="0" err="1" smtClean="0"/>
                <a:t>Competences</a:t>
              </a:r>
              <a:endParaRPr lang="it-IT" altLang="it-IT" sz="2200" dirty="0"/>
            </a:p>
          </p:txBody>
        </p:sp>
        <p:sp>
          <p:nvSpPr>
            <p:cNvPr id="7" name="AutoShape 5"/>
            <p:cNvSpPr>
              <a:spLocks noChangeArrowheads="1"/>
            </p:cNvSpPr>
            <p:nvPr/>
          </p:nvSpPr>
          <p:spPr bwMode="auto">
            <a:xfrm>
              <a:off x="3124200" y="3276600"/>
              <a:ext cx="381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200"/>
            </a:p>
          </p:txBody>
        </p:sp>
        <p:sp>
          <p:nvSpPr>
            <p:cNvPr id="8" name="Rectangle 6"/>
            <p:cNvSpPr>
              <a:spLocks noChangeArrowheads="1"/>
            </p:cNvSpPr>
            <p:nvPr/>
          </p:nvSpPr>
          <p:spPr bwMode="auto">
            <a:xfrm>
              <a:off x="3657600" y="2819400"/>
              <a:ext cx="990600" cy="1295400"/>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dirty="0" err="1" smtClean="0"/>
                <a:t>Unitè</a:t>
              </a:r>
              <a:r>
                <a:rPr lang="it-IT" altLang="it-IT" dirty="0" smtClean="0"/>
                <a:t> d’</a:t>
              </a:r>
            </a:p>
            <a:p>
              <a:pPr algn="ctr"/>
              <a:r>
                <a:rPr lang="it-IT" altLang="it-IT" dirty="0" err="1"/>
                <a:t>a</a:t>
              </a:r>
              <a:r>
                <a:rPr lang="it-IT" altLang="it-IT" dirty="0" err="1" smtClean="0"/>
                <a:t>pprentis</a:t>
              </a:r>
              <a:endParaRPr lang="it-IT" altLang="it-IT" dirty="0" smtClean="0"/>
            </a:p>
            <a:p>
              <a:pPr algn="ctr"/>
              <a:r>
                <a:rPr lang="it-IT" altLang="it-IT" dirty="0" err="1" smtClean="0"/>
                <a:t>sage</a:t>
              </a:r>
              <a:endParaRPr lang="it-IT" altLang="it-IT" dirty="0"/>
            </a:p>
          </p:txBody>
        </p:sp>
        <p:sp>
          <p:nvSpPr>
            <p:cNvPr id="9" name="Rectangle 7"/>
            <p:cNvSpPr>
              <a:spLocks noChangeArrowheads="1"/>
            </p:cNvSpPr>
            <p:nvPr/>
          </p:nvSpPr>
          <p:spPr bwMode="auto">
            <a:xfrm>
              <a:off x="3505200" y="1981200"/>
              <a:ext cx="457200" cy="5334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dirty="0"/>
                <a:t>Osa</a:t>
              </a:r>
            </a:p>
          </p:txBody>
        </p:sp>
        <p:sp>
          <p:nvSpPr>
            <p:cNvPr id="10" name="Rectangle 8"/>
            <p:cNvSpPr>
              <a:spLocks noChangeArrowheads="1"/>
            </p:cNvSpPr>
            <p:nvPr/>
          </p:nvSpPr>
          <p:spPr bwMode="auto">
            <a:xfrm>
              <a:off x="5334000" y="2819400"/>
              <a:ext cx="990600" cy="1295400"/>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dirty="0" err="1"/>
                <a:t>Unitè</a:t>
              </a:r>
              <a:r>
                <a:rPr lang="it-IT" altLang="it-IT" dirty="0"/>
                <a:t> d’</a:t>
              </a:r>
            </a:p>
            <a:p>
              <a:pPr algn="ctr"/>
              <a:r>
                <a:rPr lang="it-IT" altLang="it-IT" dirty="0" err="1"/>
                <a:t>apprentis</a:t>
              </a:r>
              <a:endParaRPr lang="it-IT" altLang="it-IT" dirty="0"/>
            </a:p>
            <a:p>
              <a:pPr algn="ctr"/>
              <a:r>
                <a:rPr lang="it-IT" altLang="it-IT" dirty="0" err="1"/>
                <a:t>sage</a:t>
              </a:r>
              <a:endParaRPr lang="it-IT" altLang="it-IT" dirty="0"/>
            </a:p>
          </p:txBody>
        </p:sp>
        <p:sp>
          <p:nvSpPr>
            <p:cNvPr id="11" name="Rectangle 9"/>
            <p:cNvSpPr>
              <a:spLocks noChangeArrowheads="1"/>
            </p:cNvSpPr>
            <p:nvPr/>
          </p:nvSpPr>
          <p:spPr bwMode="auto">
            <a:xfrm>
              <a:off x="6934200" y="2819400"/>
              <a:ext cx="990600" cy="1295400"/>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dirty="0" err="1"/>
                <a:t>Unitè</a:t>
              </a:r>
              <a:r>
                <a:rPr lang="it-IT" altLang="it-IT" dirty="0"/>
                <a:t> d’</a:t>
              </a:r>
            </a:p>
            <a:p>
              <a:pPr algn="ctr"/>
              <a:r>
                <a:rPr lang="it-IT" altLang="it-IT" dirty="0" err="1"/>
                <a:t>apprentis</a:t>
              </a:r>
              <a:endParaRPr lang="it-IT" altLang="it-IT" dirty="0"/>
            </a:p>
            <a:p>
              <a:pPr algn="ctr"/>
              <a:r>
                <a:rPr lang="it-IT" altLang="it-IT" dirty="0" err="1"/>
                <a:t>sage</a:t>
              </a:r>
              <a:endParaRPr lang="it-IT" altLang="it-IT" dirty="0"/>
            </a:p>
          </p:txBody>
        </p:sp>
        <p:sp>
          <p:nvSpPr>
            <p:cNvPr id="12" name="AutoShape 12"/>
            <p:cNvSpPr>
              <a:spLocks noChangeArrowheads="1"/>
            </p:cNvSpPr>
            <p:nvPr/>
          </p:nvSpPr>
          <p:spPr bwMode="auto">
            <a:xfrm>
              <a:off x="4724400" y="3276600"/>
              <a:ext cx="381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200"/>
            </a:p>
          </p:txBody>
        </p:sp>
        <p:sp>
          <p:nvSpPr>
            <p:cNvPr id="13" name="AutoShape 13"/>
            <p:cNvSpPr>
              <a:spLocks noChangeArrowheads="1"/>
            </p:cNvSpPr>
            <p:nvPr/>
          </p:nvSpPr>
          <p:spPr bwMode="auto">
            <a:xfrm>
              <a:off x="6400800" y="3276600"/>
              <a:ext cx="381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200"/>
            </a:p>
          </p:txBody>
        </p:sp>
        <p:sp>
          <p:nvSpPr>
            <p:cNvPr id="14" name="AutoShape 14"/>
            <p:cNvSpPr>
              <a:spLocks noChangeArrowheads="1"/>
            </p:cNvSpPr>
            <p:nvPr/>
          </p:nvSpPr>
          <p:spPr bwMode="auto">
            <a:xfrm>
              <a:off x="8001000" y="3276600"/>
              <a:ext cx="381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200"/>
            </a:p>
          </p:txBody>
        </p:sp>
        <p:sp>
          <p:nvSpPr>
            <p:cNvPr id="15" name="Rectangle 15"/>
            <p:cNvSpPr>
              <a:spLocks noChangeArrowheads="1"/>
            </p:cNvSpPr>
            <p:nvPr/>
          </p:nvSpPr>
          <p:spPr bwMode="auto">
            <a:xfrm>
              <a:off x="4343400" y="1981200"/>
              <a:ext cx="457200" cy="5334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a:t>Osa</a:t>
              </a:r>
            </a:p>
          </p:txBody>
        </p:sp>
        <p:sp>
          <p:nvSpPr>
            <p:cNvPr id="16" name="Rectangle 16"/>
            <p:cNvSpPr>
              <a:spLocks noChangeArrowheads="1"/>
            </p:cNvSpPr>
            <p:nvPr/>
          </p:nvSpPr>
          <p:spPr bwMode="auto">
            <a:xfrm>
              <a:off x="5181600" y="1981200"/>
              <a:ext cx="457200" cy="5334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a:t>Osa</a:t>
              </a:r>
            </a:p>
          </p:txBody>
        </p:sp>
        <p:sp>
          <p:nvSpPr>
            <p:cNvPr id="17" name="Rectangle 17"/>
            <p:cNvSpPr>
              <a:spLocks noChangeArrowheads="1"/>
            </p:cNvSpPr>
            <p:nvPr/>
          </p:nvSpPr>
          <p:spPr bwMode="auto">
            <a:xfrm>
              <a:off x="6019800" y="1981200"/>
              <a:ext cx="457200" cy="5334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a:t>Osa</a:t>
              </a:r>
            </a:p>
          </p:txBody>
        </p:sp>
        <p:sp>
          <p:nvSpPr>
            <p:cNvPr id="18" name="Rectangle 18"/>
            <p:cNvSpPr>
              <a:spLocks noChangeArrowheads="1"/>
            </p:cNvSpPr>
            <p:nvPr/>
          </p:nvSpPr>
          <p:spPr bwMode="auto">
            <a:xfrm>
              <a:off x="6781800" y="1981200"/>
              <a:ext cx="457200" cy="5334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a:t>Osa</a:t>
              </a:r>
            </a:p>
          </p:txBody>
        </p:sp>
        <p:sp>
          <p:nvSpPr>
            <p:cNvPr id="19" name="Rectangle 19"/>
            <p:cNvSpPr>
              <a:spLocks noChangeArrowheads="1"/>
            </p:cNvSpPr>
            <p:nvPr/>
          </p:nvSpPr>
          <p:spPr bwMode="auto">
            <a:xfrm>
              <a:off x="7620000" y="1981200"/>
              <a:ext cx="457200" cy="5334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a:t>Osa</a:t>
              </a:r>
            </a:p>
          </p:txBody>
        </p:sp>
        <p:cxnSp>
          <p:nvCxnSpPr>
            <p:cNvPr id="20" name="AutoShape 20"/>
            <p:cNvCxnSpPr>
              <a:cxnSpLocks noChangeShapeType="1"/>
              <a:stCxn id="9" idx="2"/>
              <a:endCxn id="8" idx="0"/>
            </p:cNvCxnSpPr>
            <p:nvPr/>
          </p:nvCxnSpPr>
          <p:spPr bwMode="auto">
            <a:xfrm rot="16200000" flipH="1">
              <a:off x="3790950" y="2457450"/>
              <a:ext cx="304800" cy="419100"/>
            </a:xfrm>
            <a:prstGeom prst="curved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21"/>
            <p:cNvCxnSpPr>
              <a:cxnSpLocks noChangeShapeType="1"/>
              <a:stCxn id="15" idx="2"/>
              <a:endCxn id="8" idx="0"/>
            </p:cNvCxnSpPr>
            <p:nvPr/>
          </p:nvCxnSpPr>
          <p:spPr bwMode="auto">
            <a:xfrm rot="5400000">
              <a:off x="4210050" y="2457450"/>
              <a:ext cx="304800" cy="419100"/>
            </a:xfrm>
            <a:prstGeom prst="curved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22"/>
            <p:cNvCxnSpPr>
              <a:cxnSpLocks noChangeShapeType="1"/>
              <a:stCxn id="16" idx="2"/>
              <a:endCxn id="10" idx="0"/>
            </p:cNvCxnSpPr>
            <p:nvPr/>
          </p:nvCxnSpPr>
          <p:spPr bwMode="auto">
            <a:xfrm rot="16200000" flipH="1">
              <a:off x="5467350" y="2457450"/>
              <a:ext cx="304800" cy="419100"/>
            </a:xfrm>
            <a:prstGeom prst="curved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23"/>
            <p:cNvCxnSpPr>
              <a:cxnSpLocks noChangeShapeType="1"/>
              <a:stCxn id="17" idx="2"/>
              <a:endCxn id="10" idx="0"/>
            </p:cNvCxnSpPr>
            <p:nvPr/>
          </p:nvCxnSpPr>
          <p:spPr bwMode="auto">
            <a:xfrm rot="5400000">
              <a:off x="5886450" y="2457450"/>
              <a:ext cx="304800" cy="419100"/>
            </a:xfrm>
            <a:prstGeom prst="curved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24"/>
            <p:cNvCxnSpPr>
              <a:cxnSpLocks noChangeShapeType="1"/>
              <a:stCxn id="18" idx="2"/>
              <a:endCxn id="11" idx="0"/>
            </p:cNvCxnSpPr>
            <p:nvPr/>
          </p:nvCxnSpPr>
          <p:spPr bwMode="auto">
            <a:xfrm rot="16200000" flipH="1">
              <a:off x="7067550" y="2457450"/>
              <a:ext cx="304800" cy="419100"/>
            </a:xfrm>
            <a:prstGeom prst="curved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25"/>
            <p:cNvCxnSpPr>
              <a:cxnSpLocks noChangeShapeType="1"/>
              <a:stCxn id="19" idx="2"/>
              <a:endCxn id="11" idx="0"/>
            </p:cNvCxnSpPr>
            <p:nvPr/>
          </p:nvCxnSpPr>
          <p:spPr bwMode="auto">
            <a:xfrm rot="5400000">
              <a:off x="7486650" y="2457450"/>
              <a:ext cx="304800" cy="419100"/>
            </a:xfrm>
            <a:prstGeom prst="curved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 name="Segnaposto piè di pagina 25"/>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8EC6FDF8-334E-47AE-882E-9882C98F79BF}" type="slidenum">
              <a:rPr lang="it-IT" smtClean="0"/>
              <a:t>18</a:t>
            </a:fld>
            <a:endParaRPr lang="it-IT"/>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0101" y="162800"/>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487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Unité</a:t>
            </a:r>
            <a:r>
              <a:rPr lang="it-IT" dirty="0"/>
              <a:t> d’</a:t>
            </a:r>
            <a:r>
              <a:rPr lang="it-IT" dirty="0" err="1"/>
              <a:t>apprentissage</a:t>
            </a:r>
            <a:r>
              <a:rPr lang="it-IT" dirty="0"/>
              <a:t> </a:t>
            </a:r>
          </a:p>
        </p:txBody>
      </p:sp>
      <p:sp>
        <p:nvSpPr>
          <p:cNvPr id="3" name="Segnaposto contenuto 2"/>
          <p:cNvSpPr>
            <a:spLocks noGrp="1"/>
          </p:cNvSpPr>
          <p:nvPr>
            <p:ph idx="1"/>
          </p:nvPr>
        </p:nvSpPr>
        <p:spPr/>
        <p:txBody>
          <a:bodyPr>
            <a:normAutofit/>
          </a:bodyPr>
          <a:lstStyle/>
          <a:p>
            <a:pPr algn="just">
              <a:buFont typeface="Arial" panose="020B0604020202020204" pitchFamily="34" charset="0"/>
              <a:buChar char="•"/>
            </a:pPr>
            <a:r>
              <a:rPr lang="it-IT" dirty="0" smtClean="0"/>
              <a:t> </a:t>
            </a:r>
            <a:r>
              <a:rPr lang="it-IT" dirty="0" err="1" smtClean="0"/>
              <a:t>Structure</a:t>
            </a:r>
            <a:r>
              <a:rPr lang="it-IT" dirty="0" smtClean="0"/>
              <a:t> de </a:t>
            </a:r>
            <a:r>
              <a:rPr lang="it-IT" dirty="0" err="1" smtClean="0"/>
              <a:t>l’action</a:t>
            </a:r>
            <a:r>
              <a:rPr lang="it-IT" dirty="0" smtClean="0"/>
              <a:t> formative. </a:t>
            </a:r>
            <a:r>
              <a:rPr lang="it-IT" dirty="0" err="1" smtClean="0"/>
              <a:t>Ça</a:t>
            </a:r>
            <a:r>
              <a:rPr lang="it-IT" dirty="0" smtClean="0"/>
              <a:t> se </a:t>
            </a:r>
            <a:r>
              <a:rPr lang="it-IT" dirty="0" err="1" smtClean="0"/>
              <a:t>rapporte</a:t>
            </a:r>
            <a:r>
              <a:rPr lang="it-IT" dirty="0" smtClean="0"/>
              <a:t> à </a:t>
            </a:r>
            <a:r>
              <a:rPr lang="it-IT" dirty="0" err="1" smtClean="0"/>
              <a:t>personnes</a:t>
            </a:r>
            <a:r>
              <a:rPr lang="it-IT" dirty="0" smtClean="0"/>
              <a:t> </a:t>
            </a:r>
            <a:r>
              <a:rPr lang="it-IT" dirty="0" err="1" smtClean="0"/>
              <a:t>spécifiques</a:t>
            </a:r>
            <a:r>
              <a:rPr lang="it-IT" dirty="0" smtClean="0"/>
              <a:t>, </a:t>
            </a:r>
            <a:r>
              <a:rPr lang="it-IT" dirty="0" err="1" smtClean="0"/>
              <a:t>selon</a:t>
            </a:r>
            <a:r>
              <a:rPr lang="it-IT" dirty="0" smtClean="0"/>
              <a:t> le </a:t>
            </a:r>
            <a:r>
              <a:rPr lang="it-IT" dirty="0" err="1" smtClean="0"/>
              <a:t>contexte</a:t>
            </a:r>
            <a:r>
              <a:rPr lang="it-IT" dirty="0" smtClean="0"/>
              <a:t>. </a:t>
            </a:r>
          </a:p>
          <a:p>
            <a:pPr algn="just">
              <a:buFont typeface="Arial" panose="020B0604020202020204" pitchFamily="34" charset="0"/>
              <a:buChar char="•"/>
            </a:pPr>
            <a:r>
              <a:rPr lang="it-IT" dirty="0"/>
              <a:t> </a:t>
            </a:r>
            <a:r>
              <a:rPr lang="it-IT" dirty="0" smtClean="0"/>
              <a:t>L’</a:t>
            </a:r>
            <a:r>
              <a:rPr lang="it-IT" dirty="0" err="1" smtClean="0"/>
              <a:t>unité</a:t>
            </a:r>
            <a:r>
              <a:rPr lang="it-IT" dirty="0" smtClean="0"/>
              <a:t> est </a:t>
            </a:r>
            <a:r>
              <a:rPr lang="it-IT" dirty="0" err="1" smtClean="0"/>
              <a:t>elaborée</a:t>
            </a:r>
            <a:r>
              <a:rPr lang="it-IT" dirty="0" smtClean="0"/>
              <a:t> </a:t>
            </a:r>
            <a:r>
              <a:rPr lang="it-IT" dirty="0" err="1" smtClean="0"/>
              <a:t>selon</a:t>
            </a:r>
            <a:r>
              <a:rPr lang="it-IT" dirty="0" smtClean="0"/>
              <a:t> </a:t>
            </a:r>
            <a:r>
              <a:rPr lang="it-IT" dirty="0" err="1" smtClean="0"/>
              <a:t>les</a:t>
            </a:r>
            <a:r>
              <a:rPr lang="it-IT" dirty="0" smtClean="0"/>
              <a:t> </a:t>
            </a:r>
            <a:r>
              <a:rPr lang="it-IT" dirty="0" err="1" smtClean="0"/>
              <a:t>normes</a:t>
            </a:r>
            <a:r>
              <a:rPr lang="it-IT" dirty="0" smtClean="0"/>
              <a:t> et le </a:t>
            </a:r>
            <a:r>
              <a:rPr lang="it-IT" dirty="0" err="1" smtClean="0"/>
              <a:t>documents</a:t>
            </a:r>
            <a:r>
              <a:rPr lang="it-IT" dirty="0" smtClean="0"/>
              <a:t> </a:t>
            </a:r>
            <a:r>
              <a:rPr lang="it-IT" dirty="0" err="1" smtClean="0"/>
              <a:t>préparatoires</a:t>
            </a:r>
            <a:r>
              <a:rPr lang="it-IT" dirty="0" smtClean="0"/>
              <a:t> à partir de l’</a:t>
            </a:r>
            <a:r>
              <a:rPr lang="it-IT" dirty="0" err="1" smtClean="0"/>
              <a:t>analyse</a:t>
            </a:r>
            <a:r>
              <a:rPr lang="it-IT" dirty="0" smtClean="0"/>
              <a:t> </a:t>
            </a:r>
            <a:r>
              <a:rPr lang="it-IT" dirty="0" err="1" smtClean="0"/>
              <a:t>du</a:t>
            </a:r>
            <a:r>
              <a:rPr lang="it-IT" dirty="0" smtClean="0"/>
              <a:t> </a:t>
            </a:r>
            <a:r>
              <a:rPr lang="it-IT" dirty="0" err="1" smtClean="0"/>
              <a:t>contexte</a:t>
            </a:r>
            <a:r>
              <a:rPr lang="it-IT" dirty="0" smtClean="0"/>
              <a:t> </a:t>
            </a:r>
            <a:r>
              <a:rPr lang="it-IT" dirty="0" err="1" smtClean="0"/>
              <a:t>où</a:t>
            </a:r>
            <a:r>
              <a:rPr lang="it-IT" dirty="0" smtClean="0"/>
              <a:t> </a:t>
            </a:r>
            <a:r>
              <a:rPr lang="it-IT" dirty="0" err="1" smtClean="0"/>
              <a:t>l’action</a:t>
            </a:r>
            <a:r>
              <a:rPr lang="it-IT" dirty="0" smtClean="0"/>
              <a:t> se </a:t>
            </a:r>
            <a:r>
              <a:rPr lang="it-IT" dirty="0" err="1" smtClean="0"/>
              <a:t>développe</a:t>
            </a:r>
            <a:r>
              <a:rPr lang="it-IT" dirty="0" smtClean="0"/>
              <a:t>, c’est à dire </a:t>
            </a:r>
            <a:r>
              <a:rPr lang="it-IT" dirty="0" err="1" smtClean="0"/>
              <a:t>les</a:t>
            </a:r>
            <a:r>
              <a:rPr lang="it-IT" dirty="0" smtClean="0"/>
              <a:t> </a:t>
            </a:r>
            <a:r>
              <a:rPr lang="it-IT" dirty="0" err="1" smtClean="0"/>
              <a:t>destinataires</a:t>
            </a:r>
            <a:r>
              <a:rPr lang="it-IT" dirty="0" smtClean="0"/>
              <a:t>, </a:t>
            </a:r>
            <a:r>
              <a:rPr lang="it-IT" dirty="0" err="1" smtClean="0"/>
              <a:t>les</a:t>
            </a:r>
            <a:r>
              <a:rPr lang="it-IT" dirty="0" smtClean="0"/>
              <a:t> </a:t>
            </a:r>
            <a:r>
              <a:rPr lang="it-IT" dirty="0" err="1" smtClean="0"/>
              <a:t>organisations</a:t>
            </a:r>
            <a:r>
              <a:rPr lang="it-IT" dirty="0" smtClean="0"/>
              <a:t> </a:t>
            </a:r>
            <a:r>
              <a:rPr lang="it-IT" dirty="0" err="1" smtClean="0"/>
              <a:t>appartenantes</a:t>
            </a:r>
            <a:r>
              <a:rPr lang="it-IT" dirty="0" smtClean="0"/>
              <a:t> </a:t>
            </a:r>
            <a:r>
              <a:rPr lang="it-IT" dirty="0" err="1" smtClean="0"/>
              <a:t>au</a:t>
            </a:r>
            <a:r>
              <a:rPr lang="it-IT" dirty="0" smtClean="0"/>
              <a:t> </a:t>
            </a:r>
            <a:r>
              <a:rPr lang="it-IT" dirty="0" err="1" smtClean="0"/>
              <a:t>domaine</a:t>
            </a:r>
            <a:r>
              <a:rPr lang="it-IT" dirty="0" smtClean="0"/>
              <a:t> </a:t>
            </a:r>
            <a:r>
              <a:rPr lang="it-IT" dirty="0" err="1" smtClean="0"/>
              <a:t>culturel</a:t>
            </a:r>
            <a:r>
              <a:rPr lang="it-IT" dirty="0" smtClean="0"/>
              <a:t> de </a:t>
            </a:r>
            <a:r>
              <a:rPr lang="it-IT" dirty="0" err="1" smtClean="0"/>
              <a:t>l’action</a:t>
            </a:r>
            <a:r>
              <a:rPr lang="it-IT" dirty="0" smtClean="0"/>
              <a:t> formative (ex. </a:t>
            </a:r>
            <a:r>
              <a:rPr lang="it-IT" dirty="0" err="1" smtClean="0"/>
              <a:t>Universitè</a:t>
            </a:r>
            <a:r>
              <a:rPr lang="it-IT" dirty="0" smtClean="0"/>
              <a:t>), </a:t>
            </a:r>
            <a:r>
              <a:rPr lang="it-IT" dirty="0" err="1" smtClean="0"/>
              <a:t>territoire</a:t>
            </a:r>
            <a:r>
              <a:rPr lang="it-IT" dirty="0" smtClean="0"/>
              <a:t> </a:t>
            </a:r>
            <a:r>
              <a:rPr lang="it-IT" dirty="0" err="1" smtClean="0"/>
              <a:t>avec</a:t>
            </a:r>
            <a:r>
              <a:rPr lang="it-IT" dirty="0" smtClean="0"/>
              <a:t> </a:t>
            </a:r>
            <a:r>
              <a:rPr lang="it-IT" dirty="0" err="1" smtClean="0"/>
              <a:t>ses</a:t>
            </a:r>
            <a:r>
              <a:rPr lang="it-IT" dirty="0" smtClean="0"/>
              <a:t> </a:t>
            </a:r>
            <a:r>
              <a:rPr lang="it-IT" dirty="0" err="1" smtClean="0"/>
              <a:t>ressources</a:t>
            </a:r>
            <a:r>
              <a:rPr lang="it-IT" dirty="0" smtClean="0"/>
              <a:t> et </a:t>
            </a:r>
            <a:r>
              <a:rPr lang="it-IT" dirty="0" err="1" smtClean="0"/>
              <a:t>ses</a:t>
            </a:r>
            <a:r>
              <a:rPr lang="it-IT" dirty="0" smtClean="0"/>
              <a:t> </a:t>
            </a:r>
            <a:r>
              <a:rPr lang="it-IT" dirty="0" err="1" smtClean="0"/>
              <a:t>liens</a:t>
            </a:r>
            <a:r>
              <a:rPr lang="it-IT" dirty="0" smtClean="0"/>
              <a:t>. </a:t>
            </a:r>
          </a:p>
          <a:p>
            <a:pPr>
              <a:buFont typeface="Arial" panose="020B0604020202020204" pitchFamily="34" charset="0"/>
              <a:buChar char="•"/>
            </a:pPr>
            <a:r>
              <a:rPr lang="it-IT" dirty="0" smtClean="0"/>
              <a:t> </a:t>
            </a:r>
            <a:r>
              <a:rPr lang="it-IT" dirty="0" err="1" smtClean="0"/>
              <a:t>Les</a:t>
            </a:r>
            <a:r>
              <a:rPr lang="it-IT" dirty="0" smtClean="0"/>
              <a:t> </a:t>
            </a:r>
            <a:r>
              <a:rPr lang="it-IT" dirty="0" err="1" smtClean="0"/>
              <a:t>Unités</a:t>
            </a:r>
            <a:r>
              <a:rPr lang="it-IT" dirty="0" smtClean="0"/>
              <a:t> d’</a:t>
            </a:r>
            <a:r>
              <a:rPr lang="it-IT" dirty="0" err="1" smtClean="0"/>
              <a:t>Aprentissage</a:t>
            </a:r>
            <a:r>
              <a:rPr lang="it-IT" dirty="0" smtClean="0"/>
              <a:t> se </a:t>
            </a:r>
            <a:r>
              <a:rPr lang="it-IT" dirty="0" err="1" smtClean="0"/>
              <a:t>construisent</a:t>
            </a:r>
            <a:r>
              <a:rPr lang="it-IT" dirty="0" smtClean="0"/>
              <a:t> </a:t>
            </a:r>
            <a:r>
              <a:rPr lang="it-IT" dirty="0" err="1" smtClean="0"/>
              <a:t>selon</a:t>
            </a:r>
            <a:r>
              <a:rPr lang="it-IT" dirty="0" smtClean="0"/>
              <a:t> </a:t>
            </a:r>
            <a:r>
              <a:rPr lang="it-IT" dirty="0" err="1" smtClean="0"/>
              <a:t>les</a:t>
            </a:r>
            <a:r>
              <a:rPr lang="it-IT" dirty="0" smtClean="0"/>
              <a:t> </a:t>
            </a:r>
            <a:r>
              <a:rPr lang="it-IT" dirty="0" err="1" smtClean="0"/>
              <a:t>caractéristiques</a:t>
            </a:r>
            <a:r>
              <a:rPr lang="it-IT" dirty="0" smtClean="0"/>
              <a:t> </a:t>
            </a:r>
            <a:r>
              <a:rPr lang="it-IT" dirty="0" err="1" smtClean="0"/>
              <a:t>des</a:t>
            </a:r>
            <a:r>
              <a:rPr lang="it-IT" dirty="0" smtClean="0"/>
              <a:t> </a:t>
            </a:r>
            <a:r>
              <a:rPr lang="it-IT" dirty="0" err="1" smtClean="0"/>
              <a:t>étudiants</a:t>
            </a:r>
            <a:r>
              <a:rPr lang="it-IT" dirty="0" smtClean="0"/>
              <a:t>, </a:t>
            </a:r>
            <a:r>
              <a:rPr lang="it-IT" dirty="0" err="1" smtClean="0"/>
              <a:t>du</a:t>
            </a:r>
            <a:r>
              <a:rPr lang="it-IT" dirty="0" smtClean="0"/>
              <a:t> </a:t>
            </a:r>
            <a:r>
              <a:rPr lang="it-IT" dirty="0" err="1" smtClean="0"/>
              <a:t>group</a:t>
            </a:r>
            <a:r>
              <a:rPr lang="it-IT" dirty="0" smtClean="0"/>
              <a:t> et </a:t>
            </a:r>
            <a:r>
              <a:rPr lang="it-IT" dirty="0" err="1" smtClean="0"/>
              <a:t>du</a:t>
            </a:r>
            <a:r>
              <a:rPr lang="it-IT" dirty="0" smtClean="0"/>
              <a:t> </a:t>
            </a:r>
            <a:r>
              <a:rPr lang="it-IT" dirty="0" err="1" smtClean="0"/>
              <a:t>contexte</a:t>
            </a:r>
            <a:r>
              <a:rPr lang="it-IT" dirty="0" smtClean="0"/>
              <a:t>. </a:t>
            </a:r>
            <a:r>
              <a:rPr lang="it-IT" dirty="0" err="1" smtClean="0"/>
              <a:t>Elles</a:t>
            </a:r>
            <a:r>
              <a:rPr lang="it-IT" dirty="0" smtClean="0"/>
              <a:t> </a:t>
            </a:r>
            <a:r>
              <a:rPr lang="it-IT" dirty="0" err="1" smtClean="0"/>
              <a:t>sont</a:t>
            </a:r>
            <a:r>
              <a:rPr lang="it-IT" dirty="0" smtClean="0"/>
              <a:t> </a:t>
            </a:r>
            <a:r>
              <a:rPr lang="it-IT" dirty="0" err="1" smtClean="0"/>
              <a:t>documentées</a:t>
            </a:r>
            <a:r>
              <a:rPr lang="it-IT" dirty="0"/>
              <a:t> </a:t>
            </a:r>
            <a:r>
              <a:rPr lang="it-IT" dirty="0" smtClean="0"/>
              <a:t>a posteriori. </a:t>
            </a:r>
            <a:endParaRPr lang="it-IT" dirty="0"/>
          </a:p>
          <a:p>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19</a:t>
            </a:fld>
            <a:endParaRPr lang="it-IT"/>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105" y="162800"/>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619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Agenda</a:t>
            </a:r>
            <a:endParaRPr lang="it-IT" dirty="0"/>
          </a:p>
        </p:txBody>
      </p:sp>
      <p:sp>
        <p:nvSpPr>
          <p:cNvPr id="3" name="Segnaposto contenuto 2"/>
          <p:cNvSpPr>
            <a:spLocks noGrp="1"/>
          </p:cNvSpPr>
          <p:nvPr>
            <p:ph idx="1"/>
          </p:nvPr>
        </p:nvSpPr>
        <p:spPr/>
        <p:txBody>
          <a:bodyPr/>
          <a:lstStyle/>
          <a:p>
            <a:pPr marL="457200" indent="-457200">
              <a:buFont typeface="+mj-lt"/>
              <a:buAutoNum type="arabicPeriod"/>
            </a:pPr>
            <a:r>
              <a:rPr lang="it-IT" dirty="0" err="1" smtClean="0"/>
              <a:t>Objectifs</a:t>
            </a:r>
            <a:r>
              <a:rPr lang="it-IT" dirty="0" smtClean="0"/>
              <a:t> de </a:t>
            </a:r>
            <a:r>
              <a:rPr lang="it-IT" dirty="0"/>
              <a:t>la </a:t>
            </a:r>
            <a:r>
              <a:rPr lang="it-IT" dirty="0" err="1" smtClean="0"/>
              <a:t>Présentation</a:t>
            </a:r>
            <a:endParaRPr lang="it-IT" dirty="0" smtClean="0"/>
          </a:p>
          <a:p>
            <a:pPr marL="457200" indent="-457200">
              <a:buFont typeface="+mj-lt"/>
              <a:buAutoNum type="arabicPeriod"/>
            </a:pPr>
            <a:r>
              <a:rPr lang="it-IT" dirty="0" err="1" smtClean="0"/>
              <a:t>Terms</a:t>
            </a:r>
            <a:r>
              <a:rPr lang="it-IT" dirty="0" smtClean="0"/>
              <a:t> et </a:t>
            </a:r>
            <a:r>
              <a:rPr lang="it-IT" dirty="0" err="1" smtClean="0"/>
              <a:t>Définitions</a:t>
            </a:r>
            <a:r>
              <a:rPr lang="it-IT" dirty="0" smtClean="0"/>
              <a:t> </a:t>
            </a:r>
            <a:r>
              <a:rPr lang="it-IT" dirty="0" err="1" smtClean="0"/>
              <a:t>principaux</a:t>
            </a:r>
            <a:endParaRPr lang="it-IT" dirty="0" smtClean="0"/>
          </a:p>
          <a:p>
            <a:pPr marL="457200" indent="-457200">
              <a:buFont typeface="+mj-lt"/>
              <a:buAutoNum type="arabicPeriod"/>
            </a:pPr>
            <a:r>
              <a:rPr lang="it-IT" dirty="0"/>
              <a:t>Le </a:t>
            </a:r>
            <a:r>
              <a:rPr lang="it-IT" dirty="0" err="1" smtClean="0"/>
              <a:t>Procédé</a:t>
            </a:r>
            <a:r>
              <a:rPr lang="it-IT" dirty="0"/>
              <a:t> </a:t>
            </a:r>
            <a:r>
              <a:rPr lang="it-IT" dirty="0" err="1"/>
              <a:t>entrepreneurial</a:t>
            </a:r>
            <a:endParaRPr lang="it-IT" dirty="0" smtClean="0"/>
          </a:p>
          <a:p>
            <a:pPr marL="457200" indent="-457200">
              <a:buFont typeface="+mj-lt"/>
              <a:buAutoNum type="arabicPeriod"/>
            </a:pPr>
            <a:r>
              <a:rPr lang="it-IT" dirty="0" err="1" smtClean="0"/>
              <a:t>Eduquer</a:t>
            </a:r>
            <a:r>
              <a:rPr lang="it-IT" dirty="0" smtClean="0"/>
              <a:t> à la </a:t>
            </a:r>
            <a:r>
              <a:rPr lang="it-IT" dirty="0" err="1" smtClean="0"/>
              <a:t>Création</a:t>
            </a:r>
            <a:r>
              <a:rPr lang="it-IT" dirty="0" smtClean="0"/>
              <a:t> d’</a:t>
            </a:r>
            <a:r>
              <a:rPr lang="it-IT" dirty="0" err="1" smtClean="0"/>
              <a:t>Entreprise</a:t>
            </a:r>
            <a:endParaRPr lang="it-IT" dirty="0" smtClean="0"/>
          </a:p>
          <a:p>
            <a:pPr marL="457200" indent="-457200">
              <a:buFont typeface="+mj-lt"/>
              <a:buAutoNum type="arabicPeriod"/>
            </a:pPr>
            <a:r>
              <a:rPr lang="it-IT" dirty="0" smtClean="0"/>
              <a:t>L’ Auto-</a:t>
            </a:r>
            <a:r>
              <a:rPr lang="it-IT" dirty="0" err="1" smtClean="0"/>
              <a:t>Entrepreneuriat</a:t>
            </a:r>
            <a:r>
              <a:rPr lang="it-IT" dirty="0" smtClean="0"/>
              <a:t> en Maroc</a:t>
            </a:r>
          </a:p>
          <a:p>
            <a:pPr marL="457200" indent="-457200">
              <a:buFont typeface="+mj-lt"/>
              <a:buAutoNum type="arabicPeriod"/>
            </a:pPr>
            <a:r>
              <a:rPr lang="it-IT" dirty="0" err="1" smtClean="0"/>
              <a:t>Conclusions</a:t>
            </a:r>
            <a:endParaRPr lang="it-IT" dirty="0" smtClean="0"/>
          </a:p>
          <a:p>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2</a:t>
            </a:fld>
            <a:endParaRPr lang="it-IT"/>
          </a:p>
        </p:txBody>
      </p:sp>
      <p:pic>
        <p:nvPicPr>
          <p:cNvPr id="1026" name="Picture 2" descr="C:\Users\Roberta\Desktop\inde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0387" y="119641"/>
            <a:ext cx="906343" cy="9063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2624" y="198162"/>
            <a:ext cx="194468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379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ÉlÉments</a:t>
            </a:r>
            <a:r>
              <a:rPr lang="it-IT" dirty="0" smtClean="0"/>
              <a:t> d’une </a:t>
            </a:r>
            <a:r>
              <a:rPr lang="it-IT" dirty="0" err="1" smtClean="0"/>
              <a:t>unitÉ</a:t>
            </a:r>
            <a:r>
              <a:rPr lang="it-IT" dirty="0" smtClean="0"/>
              <a:t> d’</a:t>
            </a:r>
            <a:r>
              <a:rPr lang="it-IT" dirty="0" err="1" smtClean="0"/>
              <a:t>apprentissage</a:t>
            </a:r>
            <a:endParaRPr lang="it-IT" dirty="0"/>
          </a:p>
        </p:txBody>
      </p:sp>
      <p:sp>
        <p:nvSpPr>
          <p:cNvPr id="3" name="Segnaposto contenuto 2"/>
          <p:cNvSpPr>
            <a:spLocks noGrp="1"/>
          </p:cNvSpPr>
          <p:nvPr>
            <p:ph idx="1"/>
          </p:nvPr>
        </p:nvSpPr>
        <p:spPr/>
        <p:txBody>
          <a:bodyPr>
            <a:normAutofit/>
          </a:bodyPr>
          <a:lstStyle/>
          <a:p>
            <a:pPr fontAlgn="base">
              <a:buFont typeface="Arial" panose="020B0604020202020204" pitchFamily="34" charset="0"/>
              <a:buChar char="•"/>
            </a:pPr>
            <a:r>
              <a:rPr lang="it-IT" dirty="0" err="1" smtClean="0"/>
              <a:t>Objectifs</a:t>
            </a:r>
            <a:r>
              <a:rPr lang="it-IT" dirty="0" smtClean="0"/>
              <a:t> </a:t>
            </a:r>
            <a:r>
              <a:rPr lang="it-IT" dirty="0" err="1" smtClean="0"/>
              <a:t>formatifs</a:t>
            </a:r>
            <a:r>
              <a:rPr lang="it-IT" dirty="0" smtClean="0"/>
              <a:t> </a:t>
            </a:r>
          </a:p>
          <a:p>
            <a:pPr fontAlgn="base">
              <a:buFont typeface="Arial" panose="020B0604020202020204" pitchFamily="34" charset="0"/>
              <a:buChar char="•"/>
            </a:pPr>
            <a:r>
              <a:rPr lang="it-IT" dirty="0" err="1" smtClean="0"/>
              <a:t>Usagers</a:t>
            </a:r>
            <a:endParaRPr lang="it-IT" dirty="0"/>
          </a:p>
          <a:p>
            <a:pPr fontAlgn="base">
              <a:buFont typeface="Arial" panose="020B0604020202020204" pitchFamily="34" charset="0"/>
              <a:buChar char="•"/>
            </a:pPr>
            <a:r>
              <a:rPr lang="it-IT" dirty="0" err="1" smtClean="0"/>
              <a:t>Tâches</a:t>
            </a:r>
            <a:r>
              <a:rPr lang="it-IT" dirty="0" smtClean="0"/>
              <a:t> et </a:t>
            </a:r>
            <a:r>
              <a:rPr lang="it-IT" dirty="0"/>
              <a:t>e </a:t>
            </a:r>
            <a:r>
              <a:rPr lang="it-IT" dirty="0" err="1" smtClean="0"/>
              <a:t>produits</a:t>
            </a:r>
            <a:endParaRPr lang="it-IT" dirty="0"/>
          </a:p>
          <a:p>
            <a:pPr fontAlgn="base">
              <a:buFont typeface="Arial" panose="020B0604020202020204" pitchFamily="34" charset="0"/>
              <a:buChar char="•"/>
            </a:pPr>
            <a:r>
              <a:rPr lang="it-IT" dirty="0" err="1" smtClean="0"/>
              <a:t>Objectifs</a:t>
            </a:r>
            <a:r>
              <a:rPr lang="it-IT" dirty="0" smtClean="0"/>
              <a:t> </a:t>
            </a:r>
            <a:r>
              <a:rPr lang="it-IT" dirty="0" err="1" smtClean="0"/>
              <a:t>specifiques</a:t>
            </a:r>
            <a:r>
              <a:rPr lang="it-IT" dirty="0" smtClean="0"/>
              <a:t> d’</a:t>
            </a:r>
            <a:r>
              <a:rPr lang="it-IT" dirty="0" err="1" smtClean="0"/>
              <a:t>apprentissage</a:t>
            </a:r>
            <a:r>
              <a:rPr lang="it-IT" dirty="0" smtClean="0"/>
              <a:t> </a:t>
            </a:r>
            <a:r>
              <a:rPr lang="it-IT" dirty="0" err="1" smtClean="0"/>
              <a:t>mobilisés</a:t>
            </a:r>
            <a:r>
              <a:rPr lang="it-IT" dirty="0" smtClean="0"/>
              <a:t> (</a:t>
            </a:r>
            <a:r>
              <a:rPr lang="it-IT" dirty="0" err="1" smtClean="0"/>
              <a:t>connaisances</a:t>
            </a:r>
            <a:r>
              <a:rPr lang="it-IT" dirty="0" smtClean="0"/>
              <a:t> et </a:t>
            </a:r>
            <a:r>
              <a:rPr lang="it-IT" dirty="0" err="1" smtClean="0"/>
              <a:t>abilités</a:t>
            </a:r>
            <a:r>
              <a:rPr lang="it-IT" dirty="0" smtClean="0"/>
              <a:t>)</a:t>
            </a:r>
            <a:endParaRPr lang="it-IT" dirty="0"/>
          </a:p>
          <a:p>
            <a:pPr fontAlgn="base">
              <a:buFont typeface="Arial" panose="020B0604020202020204" pitchFamily="34" charset="0"/>
              <a:buChar char="•"/>
            </a:pPr>
            <a:r>
              <a:rPr lang="it-IT" dirty="0" err="1" smtClean="0"/>
              <a:t>Personnel</a:t>
            </a:r>
            <a:r>
              <a:rPr lang="it-IT" dirty="0" smtClean="0"/>
              <a:t> </a:t>
            </a:r>
            <a:r>
              <a:rPr lang="it-IT" dirty="0" err="1" smtClean="0"/>
              <a:t>impliqué</a:t>
            </a:r>
            <a:r>
              <a:rPr lang="it-IT" dirty="0" smtClean="0"/>
              <a:t> </a:t>
            </a:r>
          </a:p>
          <a:p>
            <a:pPr fontAlgn="base">
              <a:buFont typeface="Arial" panose="020B0604020202020204" pitchFamily="34" charset="0"/>
              <a:buChar char="•"/>
            </a:pPr>
            <a:r>
              <a:rPr lang="it-IT" dirty="0" smtClean="0"/>
              <a:t>Instruments, </a:t>
            </a:r>
            <a:r>
              <a:rPr lang="it-IT" dirty="0" err="1" smtClean="0"/>
              <a:t>temps</a:t>
            </a:r>
            <a:r>
              <a:rPr lang="it-IT" dirty="0" smtClean="0"/>
              <a:t> et </a:t>
            </a:r>
            <a:r>
              <a:rPr lang="it-IT" dirty="0" err="1" smtClean="0"/>
              <a:t>méthodes</a:t>
            </a:r>
            <a:r>
              <a:rPr lang="it-IT" dirty="0" smtClean="0"/>
              <a:t> </a:t>
            </a:r>
          </a:p>
          <a:p>
            <a:pPr fontAlgn="base">
              <a:buFont typeface="Arial" panose="020B0604020202020204" pitchFamily="34" charset="0"/>
              <a:buChar char="•"/>
            </a:pPr>
            <a:r>
              <a:rPr lang="it-IT" dirty="0" err="1" smtClean="0"/>
              <a:t>Critères</a:t>
            </a:r>
            <a:r>
              <a:rPr lang="it-IT" dirty="0" smtClean="0"/>
              <a:t> et </a:t>
            </a:r>
            <a:r>
              <a:rPr lang="it-IT" dirty="0" err="1" smtClean="0"/>
              <a:t>modalité</a:t>
            </a:r>
            <a:r>
              <a:rPr lang="it-IT" dirty="0" smtClean="0"/>
              <a:t> d’</a:t>
            </a:r>
            <a:r>
              <a:rPr lang="it-IT" dirty="0" err="1" smtClean="0"/>
              <a:t>évaluation</a:t>
            </a:r>
            <a:r>
              <a:rPr lang="it-IT" dirty="0" smtClean="0"/>
              <a:t> </a:t>
            </a:r>
          </a:p>
          <a:p>
            <a:pPr fontAlgn="base">
              <a:buFont typeface="Arial" panose="020B0604020202020204" pitchFamily="34" charset="0"/>
              <a:buChar char="•"/>
            </a:pPr>
            <a:r>
              <a:rPr lang="it-IT" dirty="0" err="1" smtClean="0"/>
              <a:t>Competences</a:t>
            </a:r>
            <a:r>
              <a:rPr lang="it-IT" dirty="0" smtClean="0"/>
              <a:t> </a:t>
            </a:r>
            <a:r>
              <a:rPr lang="it-IT" dirty="0" err="1" smtClean="0"/>
              <a:t>acquises</a:t>
            </a:r>
            <a:r>
              <a:rPr lang="it-IT" dirty="0" smtClean="0"/>
              <a:t> (à </a:t>
            </a:r>
            <a:r>
              <a:rPr lang="it-IT" dirty="0" err="1" smtClean="0"/>
              <a:t>insérer</a:t>
            </a:r>
            <a:r>
              <a:rPr lang="it-IT" dirty="0" smtClean="0"/>
              <a:t> </a:t>
            </a:r>
            <a:r>
              <a:rPr lang="it-IT" dirty="0" err="1" smtClean="0"/>
              <a:t>dans</a:t>
            </a:r>
            <a:r>
              <a:rPr lang="it-IT" dirty="0" smtClean="0"/>
              <a:t> le CV)</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20</a:t>
            </a:fld>
            <a:endParaRPr lang="it-IT"/>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018" y="145709"/>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262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CRITèRES</a:t>
            </a:r>
            <a:r>
              <a:rPr lang="it-IT" dirty="0" smtClean="0"/>
              <a:t> </a:t>
            </a:r>
            <a:r>
              <a:rPr lang="it-IT" dirty="0" err="1" smtClean="0"/>
              <a:t>MéTHODOLOGIQUES</a:t>
            </a:r>
            <a:endParaRPr lang="it-IT" dirty="0"/>
          </a:p>
        </p:txBody>
      </p:sp>
      <p:sp>
        <p:nvSpPr>
          <p:cNvPr id="3" name="Segnaposto contenuto 2"/>
          <p:cNvSpPr>
            <a:spLocks noGrp="1"/>
          </p:cNvSpPr>
          <p:nvPr>
            <p:ph idx="1"/>
          </p:nvPr>
        </p:nvSpPr>
        <p:spPr/>
        <p:txBody>
          <a:bodyPr/>
          <a:lstStyle/>
          <a:p>
            <a:pPr algn="just">
              <a:buFont typeface="Arial" panose="020B0604020202020204" pitchFamily="34" charset="0"/>
              <a:buChar char="•"/>
            </a:pPr>
            <a:r>
              <a:rPr lang="it-IT" dirty="0" err="1" smtClean="0"/>
              <a:t>Priorité</a:t>
            </a:r>
            <a:r>
              <a:rPr lang="it-IT" dirty="0" smtClean="0"/>
              <a:t> de l’</a:t>
            </a:r>
            <a:r>
              <a:rPr lang="it-IT" dirty="0" err="1" smtClean="0"/>
              <a:t>étudiant</a:t>
            </a:r>
            <a:r>
              <a:rPr lang="it-IT" dirty="0" smtClean="0"/>
              <a:t> et de son procedé </a:t>
            </a:r>
            <a:r>
              <a:rPr lang="it-IT" dirty="0" err="1" smtClean="0"/>
              <a:t>formatif</a:t>
            </a:r>
            <a:r>
              <a:rPr lang="it-IT" dirty="0" smtClean="0"/>
              <a:t> (ne </a:t>
            </a:r>
            <a:r>
              <a:rPr lang="it-IT" dirty="0" err="1" smtClean="0"/>
              <a:t>pas</a:t>
            </a:r>
            <a:r>
              <a:rPr lang="it-IT" dirty="0" smtClean="0"/>
              <a:t> </a:t>
            </a:r>
            <a:r>
              <a:rPr lang="it-IT" dirty="0" err="1" smtClean="0"/>
              <a:t>faire</a:t>
            </a:r>
            <a:r>
              <a:rPr lang="it-IT" dirty="0" smtClean="0"/>
              <a:t> </a:t>
            </a:r>
            <a:r>
              <a:rPr lang="it-IT" dirty="0" err="1" smtClean="0"/>
              <a:t>prévaloir</a:t>
            </a:r>
            <a:r>
              <a:rPr lang="it-IT" dirty="0" smtClean="0"/>
              <a:t> </a:t>
            </a:r>
            <a:r>
              <a:rPr lang="it-IT" dirty="0" err="1" smtClean="0"/>
              <a:t>les</a:t>
            </a:r>
            <a:r>
              <a:rPr lang="it-IT" dirty="0" smtClean="0"/>
              <a:t> </a:t>
            </a:r>
            <a:r>
              <a:rPr lang="it-IT" dirty="0" err="1" smtClean="0"/>
              <a:t>objectifs</a:t>
            </a:r>
            <a:r>
              <a:rPr lang="it-IT" dirty="0" smtClean="0"/>
              <a:t> </a:t>
            </a:r>
            <a:r>
              <a:rPr lang="it-IT" dirty="0" err="1" smtClean="0"/>
              <a:t>des</a:t>
            </a:r>
            <a:r>
              <a:rPr lang="it-IT" dirty="0" smtClean="0"/>
              <a:t> </a:t>
            </a:r>
            <a:r>
              <a:rPr lang="it-IT" dirty="0" err="1" smtClean="0"/>
              <a:t>formateurs</a:t>
            </a:r>
            <a:r>
              <a:rPr lang="it-IT" dirty="0" smtClean="0"/>
              <a:t> </a:t>
            </a:r>
            <a:r>
              <a:rPr lang="it-IT" dirty="0" err="1" smtClean="0"/>
              <a:t>sur</a:t>
            </a:r>
            <a:r>
              <a:rPr lang="it-IT" dirty="0" smtClean="0"/>
              <a:t> </a:t>
            </a:r>
            <a:r>
              <a:rPr lang="it-IT" dirty="0" err="1" smtClean="0"/>
              <a:t>les</a:t>
            </a:r>
            <a:r>
              <a:rPr lang="it-IT" dirty="0" smtClean="0"/>
              <a:t> </a:t>
            </a:r>
            <a:r>
              <a:rPr lang="it-IT" dirty="0" err="1" smtClean="0"/>
              <a:t>objectifs</a:t>
            </a:r>
            <a:r>
              <a:rPr lang="it-IT" dirty="0" smtClean="0"/>
              <a:t> </a:t>
            </a:r>
            <a:r>
              <a:rPr lang="it-IT" dirty="0" err="1" smtClean="0"/>
              <a:t>des</a:t>
            </a:r>
            <a:r>
              <a:rPr lang="it-IT" dirty="0" smtClean="0"/>
              <a:t> </a:t>
            </a:r>
            <a:r>
              <a:rPr lang="it-IT" dirty="0" err="1" smtClean="0"/>
              <a:t>étudiants</a:t>
            </a:r>
            <a:r>
              <a:rPr lang="it-IT" dirty="0" smtClean="0"/>
              <a:t>) </a:t>
            </a:r>
          </a:p>
          <a:p>
            <a:pPr>
              <a:buFont typeface="Arial" panose="020B0604020202020204" pitchFamily="34" charset="0"/>
              <a:buChar char="•"/>
            </a:pPr>
            <a:r>
              <a:rPr lang="it-IT" dirty="0" err="1" smtClean="0"/>
              <a:t>Attitude</a:t>
            </a:r>
            <a:r>
              <a:rPr lang="it-IT" dirty="0" smtClean="0"/>
              <a:t> </a:t>
            </a:r>
            <a:r>
              <a:rPr lang="it-IT" dirty="0" err="1" smtClean="0"/>
              <a:t>des</a:t>
            </a:r>
            <a:r>
              <a:rPr lang="it-IT" dirty="0" smtClean="0"/>
              <a:t> </a:t>
            </a:r>
            <a:r>
              <a:rPr lang="it-IT" dirty="0" err="1" smtClean="0"/>
              <a:t>formateurs</a:t>
            </a:r>
            <a:r>
              <a:rPr lang="it-IT" dirty="0" smtClean="0"/>
              <a:t> </a:t>
            </a:r>
            <a:r>
              <a:rPr lang="it-IT" dirty="0" err="1" smtClean="0"/>
              <a:t>tendue</a:t>
            </a:r>
            <a:r>
              <a:rPr lang="it-IT" dirty="0" smtClean="0"/>
              <a:t> </a:t>
            </a:r>
            <a:r>
              <a:rPr lang="it-IT" dirty="0" err="1" smtClean="0"/>
              <a:t>au</a:t>
            </a:r>
            <a:r>
              <a:rPr lang="it-IT" dirty="0" smtClean="0"/>
              <a:t> </a:t>
            </a:r>
            <a:r>
              <a:rPr lang="it-IT" dirty="0" err="1" smtClean="0"/>
              <a:t>projet</a:t>
            </a:r>
            <a:r>
              <a:rPr lang="it-IT" dirty="0" smtClean="0"/>
              <a:t> et à la </a:t>
            </a:r>
            <a:r>
              <a:rPr lang="it-IT" dirty="0" err="1" smtClean="0"/>
              <a:t>planification</a:t>
            </a:r>
            <a:r>
              <a:rPr lang="it-IT" dirty="0" smtClean="0"/>
              <a:t>, </a:t>
            </a:r>
            <a:r>
              <a:rPr lang="it-IT" dirty="0" err="1" smtClean="0"/>
              <a:t>souvent</a:t>
            </a:r>
            <a:r>
              <a:rPr lang="it-IT" dirty="0" smtClean="0"/>
              <a:t> </a:t>
            </a:r>
            <a:r>
              <a:rPr lang="it-IT" dirty="0" err="1" smtClean="0"/>
              <a:t>personnnalisée</a:t>
            </a:r>
            <a:r>
              <a:rPr lang="it-IT" dirty="0" smtClean="0"/>
              <a:t> (</a:t>
            </a:r>
            <a:r>
              <a:rPr lang="it-IT" dirty="0" err="1" smtClean="0"/>
              <a:t>plan</a:t>
            </a:r>
            <a:r>
              <a:rPr lang="it-IT" dirty="0" smtClean="0"/>
              <a:t> </a:t>
            </a:r>
            <a:r>
              <a:rPr lang="it-IT" dirty="0" err="1" smtClean="0"/>
              <a:t>formatif</a:t>
            </a:r>
            <a:r>
              <a:rPr lang="it-IT" dirty="0" smtClean="0"/>
              <a:t>, </a:t>
            </a:r>
            <a:r>
              <a:rPr lang="it-IT" dirty="0" err="1" smtClean="0"/>
              <a:t>unité</a:t>
            </a:r>
            <a:r>
              <a:rPr lang="it-IT" dirty="0" smtClean="0"/>
              <a:t> d’</a:t>
            </a:r>
            <a:r>
              <a:rPr lang="it-IT" dirty="0" err="1" smtClean="0"/>
              <a:t>apprentissage</a:t>
            </a:r>
            <a:r>
              <a:rPr lang="it-IT" dirty="0" smtClean="0"/>
              <a:t>, portfolio</a:t>
            </a:r>
            <a:r>
              <a:rPr lang="it-IT" dirty="0"/>
              <a:t>)</a:t>
            </a:r>
          </a:p>
          <a:p>
            <a:pPr algn="just">
              <a:buFont typeface="Arial" panose="020B0604020202020204" pitchFamily="34" charset="0"/>
              <a:buChar char="•"/>
            </a:pPr>
            <a:r>
              <a:rPr lang="it-IT" dirty="0" err="1" smtClean="0"/>
              <a:t>Didactique</a:t>
            </a:r>
            <a:r>
              <a:rPr lang="it-IT" dirty="0" smtClean="0"/>
              <a:t> pour l’</a:t>
            </a:r>
            <a:r>
              <a:rPr lang="it-IT" dirty="0" err="1" smtClean="0"/>
              <a:t>unité</a:t>
            </a:r>
            <a:r>
              <a:rPr lang="it-IT" dirty="0" smtClean="0"/>
              <a:t> d’</a:t>
            </a:r>
            <a:r>
              <a:rPr lang="it-IT" dirty="0" err="1" smtClean="0"/>
              <a:t>apprentissage</a:t>
            </a:r>
            <a:r>
              <a:rPr lang="it-IT" dirty="0" smtClean="0"/>
              <a:t>: </a:t>
            </a:r>
            <a:r>
              <a:rPr lang="it-IT" dirty="0" err="1" smtClean="0"/>
              <a:t>les</a:t>
            </a:r>
            <a:r>
              <a:rPr lang="it-IT" dirty="0" smtClean="0"/>
              <a:t> </a:t>
            </a:r>
            <a:r>
              <a:rPr lang="it-IT" dirty="0" err="1" smtClean="0"/>
              <a:t>étudiants</a:t>
            </a:r>
            <a:r>
              <a:rPr lang="it-IT" dirty="0" smtClean="0"/>
              <a:t> </a:t>
            </a:r>
            <a:r>
              <a:rPr lang="it-IT" dirty="0" err="1" smtClean="0"/>
              <a:t>développent</a:t>
            </a:r>
            <a:r>
              <a:rPr lang="it-IT" dirty="0" smtClean="0"/>
              <a:t> </a:t>
            </a:r>
            <a:r>
              <a:rPr lang="it-IT" dirty="0" err="1" smtClean="0"/>
              <a:t>activités</a:t>
            </a:r>
            <a:r>
              <a:rPr lang="it-IT" dirty="0" smtClean="0"/>
              <a:t> en </a:t>
            </a:r>
            <a:r>
              <a:rPr lang="it-IT" dirty="0" err="1" smtClean="0"/>
              <a:t>affrontant</a:t>
            </a:r>
            <a:r>
              <a:rPr lang="it-IT" dirty="0" smtClean="0"/>
              <a:t> </a:t>
            </a:r>
            <a:r>
              <a:rPr lang="it-IT" dirty="0" err="1" smtClean="0"/>
              <a:t>tâches</a:t>
            </a:r>
            <a:r>
              <a:rPr lang="it-IT" dirty="0" smtClean="0"/>
              <a:t>/</a:t>
            </a:r>
            <a:r>
              <a:rPr lang="it-IT" dirty="0" err="1" smtClean="0"/>
              <a:t>problemes</a:t>
            </a:r>
            <a:r>
              <a:rPr lang="it-IT" dirty="0" smtClean="0"/>
              <a:t> et en </a:t>
            </a:r>
            <a:r>
              <a:rPr lang="it-IT" dirty="0" err="1" smtClean="0"/>
              <a:t>réalisant</a:t>
            </a:r>
            <a:r>
              <a:rPr lang="it-IT" dirty="0" smtClean="0"/>
              <a:t> </a:t>
            </a:r>
            <a:r>
              <a:rPr lang="it-IT" dirty="0" err="1" smtClean="0"/>
              <a:t>produits</a:t>
            </a:r>
            <a:r>
              <a:rPr lang="it-IT" dirty="0"/>
              <a:t> </a:t>
            </a:r>
            <a:r>
              <a:rPr lang="it-IT" dirty="0" smtClean="0"/>
              <a:t>à </a:t>
            </a:r>
            <a:r>
              <a:rPr lang="it-IT" dirty="0" err="1" smtClean="0"/>
              <a:t>travers</a:t>
            </a:r>
            <a:r>
              <a:rPr lang="it-IT" dirty="0" smtClean="0"/>
              <a:t>  </a:t>
            </a:r>
            <a:r>
              <a:rPr lang="it-IT" dirty="0" err="1" smtClean="0"/>
              <a:t>leur</a:t>
            </a:r>
            <a:r>
              <a:rPr lang="it-IT" dirty="0" smtClean="0"/>
              <a:t> </a:t>
            </a:r>
            <a:r>
              <a:rPr lang="it-IT" dirty="0" err="1" smtClean="0"/>
              <a:t>capacités</a:t>
            </a:r>
            <a:r>
              <a:rPr lang="it-IT" dirty="0" smtClean="0"/>
              <a:t>, </a:t>
            </a:r>
            <a:r>
              <a:rPr lang="it-IT" dirty="0" err="1" smtClean="0"/>
              <a:t>connaissances</a:t>
            </a:r>
            <a:r>
              <a:rPr lang="it-IT" dirty="0"/>
              <a:t> </a:t>
            </a:r>
            <a:r>
              <a:rPr lang="it-IT" dirty="0" smtClean="0"/>
              <a:t>et </a:t>
            </a:r>
            <a:r>
              <a:rPr lang="it-IT" dirty="0" err="1" smtClean="0"/>
              <a:t>abilités</a:t>
            </a:r>
            <a:r>
              <a:rPr lang="it-IT" dirty="0" smtClean="0"/>
              <a:t>.  </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21</a:t>
            </a:fld>
            <a:endParaRPr lang="it-IT"/>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8288" y="175433"/>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142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LE PARCOURS FORMATIF POUR L’ENTREPRENEURIAT: UNE </a:t>
            </a:r>
            <a:r>
              <a:rPr lang="it-IT" dirty="0" err="1" smtClean="0"/>
              <a:t>HYPOTHèSE</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22</a:t>
            </a:fld>
            <a:endParaRPr lang="it-IT"/>
          </a:p>
        </p:txBody>
      </p:sp>
      <p:sp>
        <p:nvSpPr>
          <p:cNvPr id="7" name="AutoShape 3"/>
          <p:cNvSpPr>
            <a:spLocks noChangeArrowheads="1"/>
          </p:cNvSpPr>
          <p:nvPr/>
        </p:nvSpPr>
        <p:spPr bwMode="auto">
          <a:xfrm>
            <a:off x="206059" y="3206159"/>
            <a:ext cx="1820867" cy="2496225"/>
          </a:xfrm>
          <a:prstGeom prst="roundRect">
            <a:avLst>
              <a:gd name="adj" fmla="val 16667"/>
            </a:avLst>
          </a:prstGeom>
          <a:solidFill>
            <a:srgbClr val="00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dirty="0" err="1" smtClean="0"/>
              <a:t>Intérêt</a:t>
            </a:r>
            <a:r>
              <a:rPr lang="it-IT" altLang="it-IT" sz="2200" dirty="0" smtClean="0"/>
              <a:t> et </a:t>
            </a:r>
          </a:p>
          <a:p>
            <a:pPr algn="ctr"/>
            <a:r>
              <a:rPr lang="it-IT" altLang="it-IT" sz="2200" dirty="0" err="1" smtClean="0"/>
              <a:t>Passion</a:t>
            </a:r>
            <a:r>
              <a:rPr lang="it-IT" altLang="it-IT" sz="2200" dirty="0" smtClean="0"/>
              <a:t> </a:t>
            </a:r>
          </a:p>
          <a:p>
            <a:pPr algn="ctr"/>
            <a:r>
              <a:rPr lang="it-IT" altLang="it-IT" sz="2200" dirty="0" smtClean="0"/>
              <a:t>de l’</a:t>
            </a:r>
            <a:r>
              <a:rPr lang="it-IT" altLang="it-IT" sz="2200" dirty="0" err="1" smtClean="0"/>
              <a:t>étudiant</a:t>
            </a:r>
            <a:r>
              <a:rPr lang="it-IT" altLang="it-IT" sz="2200" dirty="0" smtClean="0"/>
              <a:t> </a:t>
            </a:r>
          </a:p>
          <a:p>
            <a:pPr algn="ctr"/>
            <a:r>
              <a:rPr lang="it-IT" altLang="it-IT" sz="2200" dirty="0" err="1"/>
              <a:t>d</a:t>
            </a:r>
            <a:r>
              <a:rPr lang="it-IT" altLang="it-IT" sz="2200" dirty="0" err="1" smtClean="0"/>
              <a:t>u</a:t>
            </a:r>
            <a:r>
              <a:rPr lang="it-IT" altLang="it-IT" sz="2200" dirty="0" smtClean="0"/>
              <a:t> </a:t>
            </a:r>
            <a:r>
              <a:rPr lang="it-IT" altLang="it-IT" sz="2200" dirty="0" err="1" smtClean="0"/>
              <a:t>mond</a:t>
            </a:r>
            <a:r>
              <a:rPr lang="it-IT" altLang="it-IT" sz="2200" dirty="0" smtClean="0"/>
              <a:t> de</a:t>
            </a:r>
          </a:p>
          <a:p>
            <a:pPr algn="ctr"/>
            <a:r>
              <a:rPr lang="it-IT" altLang="it-IT" sz="2200" dirty="0" smtClean="0"/>
              <a:t> l’</a:t>
            </a:r>
            <a:r>
              <a:rPr lang="it-IT" altLang="it-IT" sz="2200" dirty="0" err="1" smtClean="0"/>
              <a:t>entreprise</a:t>
            </a:r>
            <a:r>
              <a:rPr lang="it-IT" altLang="it-IT" sz="2200" dirty="0" smtClean="0"/>
              <a:t> </a:t>
            </a:r>
          </a:p>
        </p:txBody>
      </p:sp>
      <p:sp>
        <p:nvSpPr>
          <p:cNvPr id="8" name="Oval 4"/>
          <p:cNvSpPr>
            <a:spLocks noChangeArrowheads="1"/>
          </p:cNvSpPr>
          <p:nvPr/>
        </p:nvSpPr>
        <p:spPr bwMode="auto">
          <a:xfrm>
            <a:off x="9306253" y="3206159"/>
            <a:ext cx="2271856" cy="2615092"/>
          </a:xfrm>
          <a:prstGeom prst="ellipse">
            <a:avLst/>
          </a:prstGeom>
          <a:solidFill>
            <a:srgbClr val="0000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dirty="0" smtClean="0"/>
              <a:t>Competenze </a:t>
            </a:r>
          </a:p>
          <a:p>
            <a:pPr algn="ctr"/>
            <a:r>
              <a:rPr lang="it-IT" altLang="it-IT" sz="2200" dirty="0" smtClean="0"/>
              <a:t>Imprenditoriali </a:t>
            </a:r>
          </a:p>
          <a:p>
            <a:pPr algn="ctr"/>
            <a:r>
              <a:rPr lang="it-IT" altLang="it-IT" sz="2200" dirty="0" smtClean="0"/>
              <a:t>Essenziali</a:t>
            </a:r>
            <a:endParaRPr lang="it-IT" altLang="it-IT" sz="2200" dirty="0"/>
          </a:p>
        </p:txBody>
      </p:sp>
      <p:sp>
        <p:nvSpPr>
          <p:cNvPr id="9" name="AutoShape 5"/>
          <p:cNvSpPr>
            <a:spLocks noChangeArrowheads="1"/>
          </p:cNvSpPr>
          <p:nvPr/>
        </p:nvSpPr>
        <p:spPr bwMode="auto">
          <a:xfrm>
            <a:off x="2087067" y="4157101"/>
            <a:ext cx="493882" cy="5943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200"/>
          </a:p>
        </p:txBody>
      </p:sp>
      <p:sp>
        <p:nvSpPr>
          <p:cNvPr id="10" name="Rectangle 6"/>
          <p:cNvSpPr>
            <a:spLocks noChangeArrowheads="1"/>
          </p:cNvSpPr>
          <p:nvPr/>
        </p:nvSpPr>
        <p:spPr bwMode="auto">
          <a:xfrm>
            <a:off x="2614412" y="3443894"/>
            <a:ext cx="1933330" cy="2020753"/>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dirty="0" smtClean="0"/>
              <a:t>ABC </a:t>
            </a:r>
            <a:r>
              <a:rPr lang="it-IT" altLang="it-IT" sz="2200" dirty="0" err="1" smtClean="0"/>
              <a:t>sur</a:t>
            </a:r>
            <a:r>
              <a:rPr lang="it-IT" altLang="it-IT" sz="2200" dirty="0" smtClean="0"/>
              <a:t> </a:t>
            </a:r>
          </a:p>
          <a:p>
            <a:pPr algn="ctr"/>
            <a:r>
              <a:rPr lang="it-IT" altLang="it-IT" sz="2200" dirty="0" smtClean="0"/>
              <a:t>l’</a:t>
            </a:r>
            <a:r>
              <a:rPr lang="it-IT" altLang="it-IT" sz="2200" dirty="0" err="1" smtClean="0"/>
              <a:t>entrepreneuriat</a:t>
            </a:r>
            <a:endParaRPr lang="it-IT" altLang="it-IT" sz="2200" dirty="0" smtClean="0"/>
          </a:p>
        </p:txBody>
      </p:sp>
      <p:sp>
        <p:nvSpPr>
          <p:cNvPr id="11" name="Rectangle 7"/>
          <p:cNvSpPr>
            <a:spLocks noChangeArrowheads="1"/>
          </p:cNvSpPr>
          <p:nvPr/>
        </p:nvSpPr>
        <p:spPr bwMode="auto">
          <a:xfrm>
            <a:off x="2787013" y="2136348"/>
            <a:ext cx="592658" cy="832075"/>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a:t>Osa</a:t>
            </a:r>
          </a:p>
        </p:txBody>
      </p:sp>
      <p:sp>
        <p:nvSpPr>
          <p:cNvPr id="12" name="Rectangle 8"/>
          <p:cNvSpPr>
            <a:spLocks noChangeArrowheads="1"/>
          </p:cNvSpPr>
          <p:nvPr/>
        </p:nvSpPr>
        <p:spPr bwMode="auto">
          <a:xfrm>
            <a:off x="5140400" y="3443894"/>
            <a:ext cx="1531034" cy="2020753"/>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dirty="0" smtClean="0"/>
              <a:t>Procedé </a:t>
            </a:r>
          </a:p>
          <a:p>
            <a:pPr algn="ctr"/>
            <a:r>
              <a:rPr lang="it-IT" altLang="it-IT" sz="2200" dirty="0" smtClean="0"/>
              <a:t>de </a:t>
            </a:r>
            <a:r>
              <a:rPr lang="it-IT" altLang="it-IT" sz="2200" dirty="0" err="1" smtClean="0"/>
              <a:t>creation</a:t>
            </a:r>
            <a:r>
              <a:rPr lang="it-IT" altLang="it-IT" sz="2200" dirty="0" smtClean="0"/>
              <a:t> </a:t>
            </a:r>
          </a:p>
          <a:p>
            <a:pPr algn="ctr"/>
            <a:r>
              <a:rPr lang="it-IT" altLang="it-IT" sz="2200" dirty="0" smtClean="0"/>
              <a:t>d’une nouvelle </a:t>
            </a:r>
          </a:p>
          <a:p>
            <a:pPr algn="ctr"/>
            <a:r>
              <a:rPr lang="it-IT" altLang="it-IT" sz="2200" dirty="0" err="1" smtClean="0"/>
              <a:t>Entreprise</a:t>
            </a:r>
            <a:endParaRPr lang="it-IT" altLang="it-IT" sz="2200" dirty="0" smtClean="0"/>
          </a:p>
        </p:txBody>
      </p:sp>
      <p:sp>
        <p:nvSpPr>
          <p:cNvPr id="13" name="Rectangle 9"/>
          <p:cNvSpPr>
            <a:spLocks noChangeArrowheads="1"/>
          </p:cNvSpPr>
          <p:nvPr/>
        </p:nvSpPr>
        <p:spPr bwMode="auto">
          <a:xfrm>
            <a:off x="7231949" y="3443894"/>
            <a:ext cx="1284093" cy="2020753"/>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dirty="0" smtClean="0"/>
              <a:t>Le </a:t>
            </a:r>
            <a:r>
              <a:rPr lang="it-IT" altLang="it-IT" sz="2200" i="1" dirty="0" smtClean="0"/>
              <a:t>Business</a:t>
            </a:r>
          </a:p>
          <a:p>
            <a:pPr algn="ctr"/>
            <a:r>
              <a:rPr lang="it-IT" altLang="it-IT" sz="2200" i="1" dirty="0" smtClean="0"/>
              <a:t>Planning</a:t>
            </a:r>
            <a:endParaRPr lang="it-IT" altLang="it-IT" sz="2200" i="1" dirty="0"/>
          </a:p>
        </p:txBody>
      </p:sp>
      <p:sp>
        <p:nvSpPr>
          <p:cNvPr id="14" name="AutoShape 12"/>
          <p:cNvSpPr>
            <a:spLocks noChangeArrowheads="1"/>
          </p:cNvSpPr>
          <p:nvPr/>
        </p:nvSpPr>
        <p:spPr bwMode="auto">
          <a:xfrm>
            <a:off x="4599257" y="4157101"/>
            <a:ext cx="493882" cy="5943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200"/>
          </a:p>
        </p:txBody>
      </p:sp>
      <p:sp>
        <p:nvSpPr>
          <p:cNvPr id="15" name="AutoShape 13"/>
          <p:cNvSpPr>
            <a:spLocks noChangeArrowheads="1"/>
          </p:cNvSpPr>
          <p:nvPr/>
        </p:nvSpPr>
        <p:spPr bwMode="auto">
          <a:xfrm>
            <a:off x="6707942" y="4157101"/>
            <a:ext cx="493882" cy="5943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200"/>
          </a:p>
        </p:txBody>
      </p:sp>
      <p:sp>
        <p:nvSpPr>
          <p:cNvPr id="16" name="AutoShape 14"/>
          <p:cNvSpPr>
            <a:spLocks noChangeArrowheads="1"/>
          </p:cNvSpPr>
          <p:nvPr/>
        </p:nvSpPr>
        <p:spPr bwMode="auto">
          <a:xfrm>
            <a:off x="8614818" y="4157101"/>
            <a:ext cx="493882" cy="5943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200"/>
          </a:p>
        </p:txBody>
      </p:sp>
      <p:sp>
        <p:nvSpPr>
          <p:cNvPr id="17" name="Rectangle 15"/>
          <p:cNvSpPr>
            <a:spLocks noChangeArrowheads="1"/>
          </p:cNvSpPr>
          <p:nvPr/>
        </p:nvSpPr>
        <p:spPr bwMode="auto">
          <a:xfrm>
            <a:off x="3873553" y="2136348"/>
            <a:ext cx="592658" cy="832075"/>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a:t>Osa</a:t>
            </a:r>
          </a:p>
        </p:txBody>
      </p:sp>
      <p:sp>
        <p:nvSpPr>
          <p:cNvPr id="18" name="Rectangle 16"/>
          <p:cNvSpPr>
            <a:spLocks noChangeArrowheads="1"/>
          </p:cNvSpPr>
          <p:nvPr/>
        </p:nvSpPr>
        <p:spPr bwMode="auto">
          <a:xfrm>
            <a:off x="4960093" y="2136348"/>
            <a:ext cx="592658" cy="832075"/>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a:t>Osa</a:t>
            </a:r>
          </a:p>
        </p:txBody>
      </p:sp>
      <p:sp>
        <p:nvSpPr>
          <p:cNvPr id="19" name="Rectangle 17"/>
          <p:cNvSpPr>
            <a:spLocks noChangeArrowheads="1"/>
          </p:cNvSpPr>
          <p:nvPr/>
        </p:nvSpPr>
        <p:spPr bwMode="auto">
          <a:xfrm>
            <a:off x="6046633" y="2136348"/>
            <a:ext cx="592658" cy="832075"/>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a:t>Osa</a:t>
            </a:r>
          </a:p>
        </p:txBody>
      </p:sp>
      <p:sp>
        <p:nvSpPr>
          <p:cNvPr id="20" name="Rectangle 18"/>
          <p:cNvSpPr>
            <a:spLocks noChangeArrowheads="1"/>
          </p:cNvSpPr>
          <p:nvPr/>
        </p:nvSpPr>
        <p:spPr bwMode="auto">
          <a:xfrm>
            <a:off x="7034397" y="2136348"/>
            <a:ext cx="592658" cy="832075"/>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a:t>Osa</a:t>
            </a:r>
          </a:p>
        </p:txBody>
      </p:sp>
      <p:sp>
        <p:nvSpPr>
          <p:cNvPr id="21" name="Rectangle 19"/>
          <p:cNvSpPr>
            <a:spLocks noChangeArrowheads="1"/>
          </p:cNvSpPr>
          <p:nvPr/>
        </p:nvSpPr>
        <p:spPr bwMode="auto">
          <a:xfrm>
            <a:off x="8120936" y="2136348"/>
            <a:ext cx="592658" cy="832075"/>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200"/>
              <a:t>Osa</a:t>
            </a:r>
          </a:p>
        </p:txBody>
      </p:sp>
      <p:cxnSp>
        <p:nvCxnSpPr>
          <p:cNvPr id="22" name="AutoShape 20"/>
          <p:cNvCxnSpPr>
            <a:cxnSpLocks noChangeShapeType="1"/>
            <a:stCxn id="11" idx="2"/>
            <a:endCxn id="10" idx="0"/>
          </p:cNvCxnSpPr>
          <p:nvPr/>
        </p:nvCxnSpPr>
        <p:spPr bwMode="auto">
          <a:xfrm rot="16200000" flipH="1">
            <a:off x="3094474" y="2957290"/>
            <a:ext cx="475471" cy="497735"/>
          </a:xfrm>
          <a:prstGeom prst="curved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21"/>
          <p:cNvCxnSpPr>
            <a:cxnSpLocks noChangeShapeType="1"/>
            <a:stCxn id="17" idx="2"/>
            <a:endCxn id="10" idx="0"/>
          </p:cNvCxnSpPr>
          <p:nvPr/>
        </p:nvCxnSpPr>
        <p:spPr bwMode="auto">
          <a:xfrm rot="5400000">
            <a:off x="3637745" y="2911756"/>
            <a:ext cx="475471" cy="588805"/>
          </a:xfrm>
          <a:prstGeom prst="curved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22"/>
          <p:cNvCxnSpPr>
            <a:cxnSpLocks noChangeShapeType="1"/>
            <a:stCxn id="18" idx="2"/>
            <a:endCxn id="12" idx="0"/>
          </p:cNvCxnSpPr>
          <p:nvPr/>
        </p:nvCxnSpPr>
        <p:spPr bwMode="auto">
          <a:xfrm rot="16200000" flipH="1">
            <a:off x="5343434" y="2881410"/>
            <a:ext cx="475471" cy="649495"/>
          </a:xfrm>
          <a:prstGeom prst="curved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23"/>
          <p:cNvCxnSpPr>
            <a:cxnSpLocks noChangeShapeType="1"/>
            <a:stCxn id="19" idx="2"/>
            <a:endCxn id="12" idx="0"/>
          </p:cNvCxnSpPr>
          <p:nvPr/>
        </p:nvCxnSpPr>
        <p:spPr bwMode="auto">
          <a:xfrm rot="5400000">
            <a:off x="5886705" y="2987636"/>
            <a:ext cx="475471" cy="437045"/>
          </a:xfrm>
          <a:prstGeom prst="curved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4"/>
          <p:cNvCxnSpPr>
            <a:cxnSpLocks noChangeShapeType="1"/>
            <a:stCxn id="20" idx="2"/>
            <a:endCxn id="13" idx="0"/>
          </p:cNvCxnSpPr>
          <p:nvPr/>
        </p:nvCxnSpPr>
        <p:spPr bwMode="auto">
          <a:xfrm rot="16200000" flipH="1">
            <a:off x="7364625" y="2934524"/>
            <a:ext cx="475471" cy="543270"/>
          </a:xfrm>
          <a:prstGeom prst="curved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25"/>
          <p:cNvCxnSpPr>
            <a:cxnSpLocks noChangeShapeType="1"/>
            <a:stCxn id="21" idx="2"/>
            <a:endCxn id="13" idx="0"/>
          </p:cNvCxnSpPr>
          <p:nvPr/>
        </p:nvCxnSpPr>
        <p:spPr bwMode="auto">
          <a:xfrm rot="5400000">
            <a:off x="7907895" y="2934524"/>
            <a:ext cx="475471" cy="543270"/>
          </a:xfrm>
          <a:prstGeom prst="curved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700" y="162801"/>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473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err="1" smtClean="0"/>
              <a:t>Modalité</a:t>
            </a:r>
            <a:r>
              <a:rPr lang="it-IT" dirty="0" smtClean="0"/>
              <a:t> </a:t>
            </a:r>
            <a:r>
              <a:rPr lang="it-IT" dirty="0" smtClean="0"/>
              <a:t>d’</a:t>
            </a:r>
            <a:r>
              <a:rPr lang="it-IT" dirty="0" err="1" smtClean="0"/>
              <a:t>apprentissage</a:t>
            </a:r>
            <a:r>
              <a:rPr lang="it-IT" dirty="0" smtClean="0"/>
              <a:t> pour un </a:t>
            </a:r>
            <a:r>
              <a:rPr lang="it-IT" dirty="0" err="1" smtClean="0"/>
              <a:t>futur</a:t>
            </a:r>
            <a:r>
              <a:rPr lang="it-IT" dirty="0" smtClean="0"/>
              <a:t> </a:t>
            </a:r>
            <a:r>
              <a:rPr lang="it-IT" dirty="0" err="1" smtClean="0"/>
              <a:t>entrepreneur</a:t>
            </a:r>
            <a:endParaRPr lang="it-IT" dirty="0"/>
          </a:p>
        </p:txBody>
      </p:sp>
      <p:sp>
        <p:nvSpPr>
          <p:cNvPr id="3" name="Segnaposto contenuto 2"/>
          <p:cNvSpPr>
            <a:spLocks noGrp="1"/>
          </p:cNvSpPr>
          <p:nvPr>
            <p:ph idx="1"/>
          </p:nvPr>
        </p:nvSpPr>
        <p:spPr/>
        <p:txBody>
          <a:bodyPr/>
          <a:lstStyle/>
          <a:p>
            <a:pPr>
              <a:buFont typeface="Arial" panose="020B0604020202020204" pitchFamily="34" charset="0"/>
              <a:buChar char="•"/>
            </a:pPr>
            <a:r>
              <a:rPr lang="it-IT" dirty="0" err="1" smtClean="0"/>
              <a:t>Observation</a:t>
            </a:r>
            <a:endParaRPr lang="it-IT" dirty="0"/>
          </a:p>
          <a:p>
            <a:pPr>
              <a:buFont typeface="Arial" panose="020B0604020202020204" pitchFamily="34" charset="0"/>
              <a:buChar char="•"/>
            </a:pPr>
            <a:r>
              <a:rPr lang="it-IT" dirty="0" err="1" smtClean="0"/>
              <a:t>Interview</a:t>
            </a:r>
            <a:endParaRPr lang="it-IT" dirty="0"/>
          </a:p>
          <a:p>
            <a:pPr>
              <a:buFont typeface="Arial" panose="020B0604020202020204" pitchFamily="34" charset="0"/>
              <a:buChar char="•"/>
            </a:pPr>
            <a:r>
              <a:rPr lang="it-IT" dirty="0" err="1" smtClean="0"/>
              <a:t>Lecture</a:t>
            </a:r>
            <a:r>
              <a:rPr lang="it-IT" dirty="0" smtClean="0"/>
              <a:t> et </a:t>
            </a:r>
            <a:r>
              <a:rPr lang="it-IT" dirty="0" err="1" smtClean="0"/>
              <a:t>Étude</a:t>
            </a:r>
            <a:r>
              <a:rPr lang="it-IT" dirty="0" smtClean="0"/>
              <a:t> </a:t>
            </a:r>
            <a:r>
              <a:rPr lang="it-IT" dirty="0" err="1" smtClean="0"/>
              <a:t>des</a:t>
            </a:r>
            <a:r>
              <a:rPr lang="it-IT" dirty="0" smtClean="0"/>
              <a:t> </a:t>
            </a:r>
            <a:r>
              <a:rPr lang="it-IT" dirty="0" err="1" smtClean="0"/>
              <a:t>materiaux</a:t>
            </a:r>
            <a:endParaRPr lang="it-IT" dirty="0"/>
          </a:p>
          <a:p>
            <a:pPr>
              <a:buFont typeface="Arial" panose="020B0604020202020204" pitchFamily="34" charset="0"/>
              <a:buChar char="•"/>
            </a:pPr>
            <a:r>
              <a:rPr lang="it-IT" dirty="0" err="1" smtClean="0"/>
              <a:t>Soutien</a:t>
            </a:r>
            <a:endParaRPr lang="it-IT" dirty="0"/>
          </a:p>
          <a:p>
            <a:pPr>
              <a:buFont typeface="Arial" panose="020B0604020202020204" pitchFamily="34" charset="0"/>
              <a:buChar char="•"/>
            </a:pPr>
            <a:r>
              <a:rPr lang="it-IT" dirty="0" smtClean="0"/>
              <a:t>Application</a:t>
            </a:r>
            <a:endParaRPr lang="it-IT" dirty="0"/>
          </a:p>
          <a:p>
            <a:pPr>
              <a:buFont typeface="Arial" panose="020B0604020202020204" pitchFamily="34" charset="0"/>
              <a:buChar char="•"/>
            </a:pPr>
            <a:r>
              <a:rPr lang="it-IT" dirty="0" err="1" smtClean="0"/>
              <a:t>Tâche</a:t>
            </a:r>
            <a:r>
              <a:rPr lang="it-IT" dirty="0" smtClean="0"/>
              <a:t> </a:t>
            </a:r>
            <a:r>
              <a:rPr lang="it-IT" dirty="0" err="1" smtClean="0"/>
              <a:t>réelle</a:t>
            </a:r>
            <a:endParaRPr lang="it-IT" dirty="0"/>
          </a:p>
          <a:p>
            <a:pPr>
              <a:buFont typeface="Arial" panose="020B0604020202020204" pitchFamily="34" charset="0"/>
              <a:buChar char="•"/>
            </a:pPr>
            <a:r>
              <a:rPr lang="it-IT" i="1" dirty="0"/>
              <a:t>Project </a:t>
            </a:r>
            <a:r>
              <a:rPr lang="it-IT" i="1" dirty="0" smtClean="0"/>
              <a:t>work</a:t>
            </a:r>
            <a:endParaRPr lang="it-IT" i="1"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23</a:t>
            </a:fld>
            <a:endParaRPr lang="it-IT"/>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6834" y="153824"/>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066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err="1" smtClean="0"/>
              <a:t>Eduquer</a:t>
            </a:r>
            <a:r>
              <a:rPr lang="it-IT" dirty="0" smtClean="0"/>
              <a:t> </a:t>
            </a:r>
            <a:r>
              <a:rPr lang="it-IT" dirty="0" smtClean="0"/>
              <a:t>à l’</a:t>
            </a:r>
            <a:r>
              <a:rPr lang="it-IT" dirty="0" err="1" smtClean="0"/>
              <a:t>entrepreneuriat</a:t>
            </a:r>
            <a:r>
              <a:rPr lang="it-IT" dirty="0" smtClean="0"/>
              <a:t> </a:t>
            </a:r>
            <a:r>
              <a:rPr lang="it-IT" dirty="0" err="1" smtClean="0"/>
              <a:t>signifie</a:t>
            </a:r>
            <a:r>
              <a:rPr lang="it-IT" dirty="0"/>
              <a:t> </a:t>
            </a:r>
            <a:r>
              <a:rPr lang="it-IT" dirty="0" err="1" smtClean="0"/>
              <a:t>diffuser</a:t>
            </a:r>
            <a:r>
              <a:rPr lang="it-IT" dirty="0" smtClean="0"/>
              <a:t> </a:t>
            </a:r>
            <a:r>
              <a:rPr lang="it-IT" dirty="0" err="1" smtClean="0"/>
              <a:t>competences</a:t>
            </a:r>
            <a:endParaRPr lang="it-IT" dirty="0"/>
          </a:p>
        </p:txBody>
      </p:sp>
      <p:sp>
        <p:nvSpPr>
          <p:cNvPr id="3" name="Segnaposto contenuto 2"/>
          <p:cNvSpPr>
            <a:spLocks noGrp="1"/>
          </p:cNvSpPr>
          <p:nvPr>
            <p:ph idx="1"/>
          </p:nvPr>
        </p:nvSpPr>
        <p:spPr/>
        <p:txBody>
          <a:bodyPr/>
          <a:lstStyle/>
          <a:p>
            <a:pPr algn="just">
              <a:buFont typeface="Arial" panose="020B0604020202020204" pitchFamily="34" charset="0"/>
              <a:buChar char="•"/>
            </a:pPr>
            <a:r>
              <a:rPr lang="it-IT" dirty="0" smtClean="0"/>
              <a:t>Une </a:t>
            </a:r>
            <a:r>
              <a:rPr lang="it-IT" dirty="0" err="1" smtClean="0"/>
              <a:t>compétence</a:t>
            </a:r>
            <a:r>
              <a:rPr lang="it-IT" dirty="0" smtClean="0"/>
              <a:t> est une </a:t>
            </a:r>
            <a:r>
              <a:rPr lang="it-IT" dirty="0" err="1" smtClean="0"/>
              <a:t>caractéristique</a:t>
            </a:r>
            <a:r>
              <a:rPr lang="it-IT" dirty="0" smtClean="0"/>
              <a:t> de </a:t>
            </a:r>
            <a:r>
              <a:rPr lang="it-IT" dirty="0" err="1" smtClean="0"/>
              <a:t>chaque</a:t>
            </a:r>
            <a:r>
              <a:rPr lang="it-IT" dirty="0" smtClean="0"/>
              <a:t> </a:t>
            </a:r>
            <a:r>
              <a:rPr lang="it-IT" dirty="0" err="1" smtClean="0"/>
              <a:t>personne</a:t>
            </a:r>
            <a:r>
              <a:rPr lang="it-IT" dirty="0" smtClean="0"/>
              <a:t>, à </a:t>
            </a:r>
            <a:r>
              <a:rPr lang="it-IT" dirty="0" err="1" smtClean="0"/>
              <a:t>travers</a:t>
            </a:r>
            <a:r>
              <a:rPr lang="it-IT" dirty="0" smtClean="0"/>
              <a:t> </a:t>
            </a:r>
            <a:r>
              <a:rPr lang="it-IT" dirty="0" err="1" smtClean="0"/>
              <a:t>laquelle</a:t>
            </a:r>
            <a:r>
              <a:rPr lang="it-IT" dirty="0" smtClean="0"/>
              <a:t> on </a:t>
            </a:r>
            <a:r>
              <a:rPr lang="it-IT" dirty="0" err="1" smtClean="0"/>
              <a:t>peut</a:t>
            </a:r>
            <a:r>
              <a:rPr lang="it-IT" dirty="0" smtClean="0"/>
              <a:t> </a:t>
            </a:r>
            <a:r>
              <a:rPr lang="it-IT" dirty="0" err="1" smtClean="0"/>
              <a:t>aborder</a:t>
            </a:r>
            <a:r>
              <a:rPr lang="it-IT" dirty="0" smtClean="0"/>
              <a:t> </a:t>
            </a:r>
            <a:r>
              <a:rPr lang="it-IT" dirty="0" err="1" smtClean="0"/>
              <a:t>efficacement</a:t>
            </a:r>
            <a:r>
              <a:rPr lang="it-IT" dirty="0" smtClean="0"/>
              <a:t> </a:t>
            </a:r>
            <a:r>
              <a:rPr lang="it-IT" dirty="0" err="1" smtClean="0"/>
              <a:t>des</a:t>
            </a:r>
            <a:r>
              <a:rPr lang="it-IT" dirty="0" smtClean="0"/>
              <a:t> </a:t>
            </a:r>
            <a:r>
              <a:rPr lang="it-IT" dirty="0" err="1" smtClean="0"/>
              <a:t>problèmes</a:t>
            </a:r>
            <a:r>
              <a:rPr lang="it-IT" dirty="0" smtClean="0"/>
              <a:t> </a:t>
            </a:r>
            <a:r>
              <a:rPr lang="it-IT" dirty="0" err="1" smtClean="0"/>
              <a:t>connexes</a:t>
            </a:r>
            <a:r>
              <a:rPr lang="it-IT" dirty="0" smtClean="0"/>
              <a:t> à un </a:t>
            </a:r>
            <a:r>
              <a:rPr lang="it-IT" dirty="0" err="1" smtClean="0"/>
              <a:t>role</a:t>
            </a:r>
            <a:r>
              <a:rPr lang="it-IT" dirty="0" smtClean="0"/>
              <a:t> </a:t>
            </a:r>
            <a:r>
              <a:rPr lang="it-IT" dirty="0" err="1" smtClean="0"/>
              <a:t>ou</a:t>
            </a:r>
            <a:r>
              <a:rPr lang="it-IT" dirty="0" smtClean="0"/>
              <a:t> une </a:t>
            </a:r>
            <a:r>
              <a:rPr lang="it-IT" dirty="0" err="1" smtClean="0"/>
              <a:t>function</a:t>
            </a:r>
            <a:r>
              <a:rPr lang="it-IT" dirty="0" smtClean="0"/>
              <a:t>. </a:t>
            </a:r>
          </a:p>
          <a:p>
            <a:pPr algn="just">
              <a:buFont typeface="Arial" panose="020B0604020202020204" pitchFamily="34" charset="0"/>
              <a:buChar char="•"/>
            </a:pPr>
            <a:r>
              <a:rPr lang="it-IT" dirty="0" err="1" smtClean="0"/>
              <a:t>Ça</a:t>
            </a:r>
            <a:r>
              <a:rPr lang="it-IT" dirty="0" smtClean="0"/>
              <a:t> </a:t>
            </a:r>
            <a:r>
              <a:rPr lang="it-IT" dirty="0" err="1" smtClean="0"/>
              <a:t>vient</a:t>
            </a:r>
            <a:r>
              <a:rPr lang="it-IT" dirty="0" smtClean="0"/>
              <a:t> </a:t>
            </a:r>
            <a:r>
              <a:rPr lang="it-IT" dirty="0" err="1" smtClean="0"/>
              <a:t>demontrée</a:t>
            </a:r>
            <a:r>
              <a:rPr lang="it-IT" dirty="0" smtClean="0"/>
              <a:t> de la </a:t>
            </a:r>
            <a:r>
              <a:rPr lang="it-IT" dirty="0" err="1" smtClean="0"/>
              <a:t>personne</a:t>
            </a:r>
            <a:r>
              <a:rPr lang="it-IT" dirty="0" smtClean="0"/>
              <a:t> à </a:t>
            </a:r>
            <a:r>
              <a:rPr lang="it-IT" dirty="0" err="1" smtClean="0"/>
              <a:t>travers</a:t>
            </a:r>
            <a:r>
              <a:rPr lang="it-IT" dirty="0" smtClean="0"/>
              <a:t> sa performance </a:t>
            </a:r>
            <a:r>
              <a:rPr lang="it-IT" dirty="0" err="1" smtClean="0"/>
              <a:t>dans</a:t>
            </a:r>
            <a:r>
              <a:rPr lang="it-IT" dirty="0" smtClean="0"/>
              <a:t> un </a:t>
            </a:r>
            <a:r>
              <a:rPr lang="it-IT" dirty="0" err="1" smtClean="0"/>
              <a:t>contexte</a:t>
            </a:r>
            <a:r>
              <a:rPr lang="it-IT" dirty="0" smtClean="0"/>
              <a:t> d’</a:t>
            </a:r>
            <a:r>
              <a:rPr lang="it-IT" dirty="0" err="1" smtClean="0"/>
              <a:t>organisation</a:t>
            </a:r>
            <a:r>
              <a:rPr lang="it-IT" dirty="0" smtClean="0"/>
              <a:t> </a:t>
            </a:r>
            <a:r>
              <a:rPr lang="it-IT" dirty="0" err="1" smtClean="0"/>
              <a:t>spécifique</a:t>
            </a:r>
            <a:r>
              <a:rPr lang="it-IT" dirty="0" smtClean="0"/>
              <a:t> </a:t>
            </a:r>
            <a:r>
              <a:rPr lang="it-IT" dirty="0" err="1" smtClean="0"/>
              <a:t>devant</a:t>
            </a:r>
            <a:r>
              <a:rPr lang="it-IT" dirty="0" smtClean="0"/>
              <a:t> </a:t>
            </a:r>
            <a:r>
              <a:rPr lang="it-IT" dirty="0" err="1" smtClean="0"/>
              <a:t>des</a:t>
            </a:r>
            <a:r>
              <a:rPr lang="it-IT" dirty="0" smtClean="0"/>
              <a:t> «</a:t>
            </a:r>
            <a:r>
              <a:rPr lang="it-IT" dirty="0" err="1" smtClean="0"/>
              <a:t>juges</a:t>
            </a:r>
            <a:r>
              <a:rPr lang="it-IT" dirty="0" smtClean="0"/>
              <a:t>», </a:t>
            </a:r>
            <a:r>
              <a:rPr lang="it-IT" dirty="0" err="1" smtClean="0"/>
              <a:t>Represeèntants</a:t>
            </a:r>
            <a:r>
              <a:rPr lang="it-IT" dirty="0" smtClean="0"/>
              <a:t> </a:t>
            </a:r>
            <a:r>
              <a:rPr lang="it-IT" dirty="0" err="1" smtClean="0"/>
              <a:t>du</a:t>
            </a:r>
            <a:r>
              <a:rPr lang="it-IT" dirty="0" smtClean="0"/>
              <a:t> </a:t>
            </a:r>
            <a:r>
              <a:rPr lang="it-IT" dirty="0" err="1" smtClean="0"/>
              <a:t>mond</a:t>
            </a:r>
            <a:r>
              <a:rPr lang="it-IT" dirty="0" smtClean="0"/>
              <a:t> </a:t>
            </a:r>
            <a:r>
              <a:rPr lang="it-IT" dirty="0" err="1" smtClean="0"/>
              <a:t>professionnel</a:t>
            </a:r>
            <a:r>
              <a:rPr lang="it-IT" dirty="0" smtClean="0"/>
              <a:t> de </a:t>
            </a:r>
            <a:r>
              <a:rPr lang="it-IT" dirty="0" err="1" smtClean="0"/>
              <a:t>référence</a:t>
            </a:r>
            <a:r>
              <a:rPr lang="it-IT" dirty="0" smtClean="0"/>
              <a:t>. </a:t>
            </a:r>
          </a:p>
          <a:p>
            <a:pPr algn="just">
              <a:buFont typeface="Arial" panose="020B0604020202020204" pitchFamily="34" charset="0"/>
              <a:buChar char="•"/>
            </a:pPr>
            <a:r>
              <a:rPr lang="it-IT" dirty="0" smtClean="0"/>
              <a:t>La </a:t>
            </a:r>
            <a:r>
              <a:rPr lang="it-IT" dirty="0" err="1" smtClean="0"/>
              <a:t>personne</a:t>
            </a:r>
            <a:r>
              <a:rPr lang="it-IT" dirty="0" smtClean="0"/>
              <a:t> </a:t>
            </a:r>
            <a:r>
              <a:rPr lang="it-IT" dirty="0" err="1" smtClean="0"/>
              <a:t>compétente</a:t>
            </a:r>
            <a:r>
              <a:rPr lang="it-IT" dirty="0" smtClean="0"/>
              <a:t> est </a:t>
            </a:r>
            <a:r>
              <a:rPr lang="it-IT" dirty="0" err="1" smtClean="0"/>
              <a:t>capable</a:t>
            </a:r>
            <a:r>
              <a:rPr lang="it-IT" dirty="0" smtClean="0"/>
              <a:t> de </a:t>
            </a:r>
            <a:r>
              <a:rPr lang="it-IT" dirty="0" err="1" smtClean="0"/>
              <a:t>mobiliser</a:t>
            </a:r>
            <a:r>
              <a:rPr lang="it-IT" dirty="0" smtClean="0"/>
              <a:t> </a:t>
            </a:r>
            <a:r>
              <a:rPr lang="it-IT" dirty="0" err="1" smtClean="0"/>
              <a:t>ses</a:t>
            </a:r>
            <a:r>
              <a:rPr lang="it-IT" dirty="0" smtClean="0"/>
              <a:t> </a:t>
            </a:r>
            <a:r>
              <a:rPr lang="it-IT" dirty="0" err="1" smtClean="0"/>
              <a:t>ressources</a:t>
            </a:r>
            <a:r>
              <a:rPr lang="it-IT" dirty="0" smtClean="0"/>
              <a:t> (</a:t>
            </a:r>
            <a:r>
              <a:rPr lang="it-IT" dirty="0" err="1" smtClean="0"/>
              <a:t>capacitès</a:t>
            </a:r>
            <a:r>
              <a:rPr lang="it-IT" dirty="0" smtClean="0"/>
              <a:t>, </a:t>
            </a:r>
            <a:r>
              <a:rPr lang="it-IT" dirty="0" err="1" smtClean="0"/>
              <a:t>connaissances</a:t>
            </a:r>
            <a:r>
              <a:rPr lang="it-IT" dirty="0" smtClean="0"/>
              <a:t>, </a:t>
            </a:r>
            <a:r>
              <a:rPr lang="it-IT" dirty="0" err="1" smtClean="0"/>
              <a:t>abilités</a:t>
            </a:r>
            <a:r>
              <a:rPr lang="it-IT" dirty="0" smtClean="0"/>
              <a:t>) </a:t>
            </a:r>
            <a:r>
              <a:rPr lang="it-IT" dirty="0" err="1" smtClean="0"/>
              <a:t>dans</a:t>
            </a:r>
            <a:r>
              <a:rPr lang="it-IT" dirty="0" smtClean="0"/>
              <a:t> le </a:t>
            </a:r>
            <a:r>
              <a:rPr lang="it-IT" dirty="0" err="1" smtClean="0"/>
              <a:t>but</a:t>
            </a:r>
            <a:r>
              <a:rPr lang="it-IT" dirty="0" smtClean="0"/>
              <a:t> de </a:t>
            </a:r>
            <a:r>
              <a:rPr lang="it-IT" dirty="0" err="1" smtClean="0"/>
              <a:t>conduire</a:t>
            </a:r>
            <a:r>
              <a:rPr lang="it-IT" dirty="0" smtClean="0"/>
              <a:t> à une </a:t>
            </a:r>
            <a:r>
              <a:rPr lang="it-IT" dirty="0" err="1" smtClean="0"/>
              <a:t>solution</a:t>
            </a:r>
            <a:r>
              <a:rPr lang="it-IT" dirty="0" smtClean="0"/>
              <a:t> </a:t>
            </a:r>
            <a:r>
              <a:rPr lang="it-IT" dirty="0" err="1" smtClean="0"/>
              <a:t>tâche-problème</a:t>
            </a:r>
            <a:r>
              <a:rPr lang="it-IT" dirty="0" smtClean="0"/>
              <a:t>. En d’</a:t>
            </a:r>
            <a:r>
              <a:rPr lang="it-IT" dirty="0" err="1" smtClean="0"/>
              <a:t>autres</a:t>
            </a:r>
            <a:r>
              <a:rPr lang="it-IT" dirty="0" smtClean="0"/>
              <a:t> </a:t>
            </a:r>
            <a:r>
              <a:rPr lang="it-IT" dirty="0" err="1" smtClean="0"/>
              <a:t>termes</a:t>
            </a:r>
            <a:r>
              <a:rPr lang="it-IT" dirty="0" smtClean="0"/>
              <a:t>, </a:t>
            </a:r>
            <a:r>
              <a:rPr lang="it-IT" u="sng" dirty="0" smtClean="0"/>
              <a:t>une </a:t>
            </a:r>
            <a:r>
              <a:rPr lang="it-IT" u="sng" dirty="0" err="1" smtClean="0"/>
              <a:t>personne</a:t>
            </a:r>
            <a:r>
              <a:rPr lang="it-IT" u="sng" dirty="0" smtClean="0"/>
              <a:t> </a:t>
            </a:r>
            <a:r>
              <a:rPr lang="it-IT" u="sng" dirty="0" err="1" smtClean="0"/>
              <a:t>compétente</a:t>
            </a:r>
            <a:r>
              <a:rPr lang="it-IT" u="sng" dirty="0" smtClean="0"/>
              <a:t> est </a:t>
            </a:r>
            <a:r>
              <a:rPr lang="it-IT" u="sng" dirty="0" err="1" smtClean="0"/>
              <a:t>souvent</a:t>
            </a:r>
            <a:r>
              <a:rPr lang="it-IT" u="sng" dirty="0" smtClean="0"/>
              <a:t> un </a:t>
            </a:r>
            <a:r>
              <a:rPr lang="it-IT" u="sng" dirty="0" err="1" smtClean="0"/>
              <a:t>entrepreneur</a:t>
            </a:r>
            <a:r>
              <a:rPr lang="it-IT" u="sng" dirty="0" smtClean="0"/>
              <a:t> à </a:t>
            </a:r>
            <a:r>
              <a:rPr lang="it-IT" u="sng" dirty="0" err="1" smtClean="0"/>
              <a:t>succès</a:t>
            </a:r>
            <a:r>
              <a:rPr lang="it-IT" dirty="0" smtClean="0"/>
              <a:t>. </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24</a:t>
            </a:fld>
            <a:endParaRPr lang="it-IT"/>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8289" y="115613"/>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448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LES </a:t>
            </a:r>
            <a:r>
              <a:rPr lang="it-IT" dirty="0" err="1" smtClean="0"/>
              <a:t>COMPéTENCES</a:t>
            </a:r>
            <a:r>
              <a:rPr lang="it-IT" dirty="0" smtClean="0"/>
              <a:t> TRANSVERSALES</a:t>
            </a:r>
            <a:endParaRPr lang="it-IT" dirty="0"/>
          </a:p>
        </p:txBody>
      </p:sp>
      <p:sp>
        <p:nvSpPr>
          <p:cNvPr id="3" name="Segnaposto contenuto 2"/>
          <p:cNvSpPr>
            <a:spLocks noGrp="1"/>
          </p:cNvSpPr>
          <p:nvPr>
            <p:ph idx="1"/>
          </p:nvPr>
        </p:nvSpPr>
        <p:spPr/>
        <p:txBody>
          <a:bodyPr/>
          <a:lstStyle/>
          <a:p>
            <a:pPr algn="just">
              <a:buFont typeface="Arial" panose="020B0604020202020204" pitchFamily="34" charset="0"/>
              <a:buChar char="•"/>
            </a:pPr>
            <a:r>
              <a:rPr lang="it-IT" dirty="0" err="1" smtClean="0"/>
              <a:t>Elles</a:t>
            </a:r>
            <a:r>
              <a:rPr lang="it-IT" dirty="0" smtClean="0"/>
              <a:t> se </a:t>
            </a:r>
            <a:r>
              <a:rPr lang="it-IT" dirty="0" err="1" smtClean="0"/>
              <a:t>distinguent</a:t>
            </a:r>
            <a:r>
              <a:rPr lang="it-IT" dirty="0" smtClean="0"/>
              <a:t> </a:t>
            </a:r>
            <a:r>
              <a:rPr lang="it-IT" dirty="0" err="1" smtClean="0"/>
              <a:t>des</a:t>
            </a:r>
            <a:r>
              <a:rPr lang="it-IT" dirty="0" smtClean="0"/>
              <a:t> </a:t>
            </a:r>
            <a:r>
              <a:rPr lang="it-IT" dirty="0" err="1" smtClean="0"/>
              <a:t>compétences</a:t>
            </a:r>
            <a:r>
              <a:rPr lang="it-IT" dirty="0" smtClean="0"/>
              <a:t> </a:t>
            </a:r>
            <a:r>
              <a:rPr lang="it-IT" dirty="0" err="1" smtClean="0"/>
              <a:t>fondamentales</a:t>
            </a:r>
            <a:r>
              <a:rPr lang="it-IT" dirty="0" smtClean="0"/>
              <a:t> et </a:t>
            </a:r>
            <a:r>
              <a:rPr lang="it-IT" dirty="0" err="1" smtClean="0"/>
              <a:t>techniques</a:t>
            </a:r>
            <a:r>
              <a:rPr lang="it-IT" dirty="0" smtClean="0"/>
              <a:t>/</a:t>
            </a:r>
            <a:r>
              <a:rPr lang="it-IT" dirty="0" err="1" smtClean="0"/>
              <a:t>professionnelles</a:t>
            </a:r>
            <a:r>
              <a:rPr lang="it-IT" dirty="0" smtClean="0"/>
              <a:t> </a:t>
            </a:r>
          </a:p>
          <a:p>
            <a:pPr algn="just">
              <a:buFont typeface="Arial" panose="020B0604020202020204" pitchFamily="34" charset="0"/>
              <a:buChar char="•"/>
            </a:pPr>
            <a:r>
              <a:rPr lang="it-IT" dirty="0" err="1" smtClean="0"/>
              <a:t>Elles</a:t>
            </a:r>
            <a:r>
              <a:rPr lang="it-IT" dirty="0" smtClean="0"/>
              <a:t> </a:t>
            </a:r>
            <a:r>
              <a:rPr lang="it-IT" dirty="0" err="1" smtClean="0"/>
              <a:t>concernent</a:t>
            </a:r>
            <a:r>
              <a:rPr lang="it-IT" dirty="0" smtClean="0"/>
              <a:t> la </a:t>
            </a:r>
            <a:r>
              <a:rPr lang="it-IT" dirty="0" err="1" smtClean="0"/>
              <a:t>capacité</a:t>
            </a:r>
            <a:r>
              <a:rPr lang="it-IT" dirty="0" smtClean="0"/>
              <a:t> de </a:t>
            </a:r>
            <a:r>
              <a:rPr lang="it-IT" dirty="0" err="1" smtClean="0"/>
              <a:t>résoudre</a:t>
            </a:r>
            <a:r>
              <a:rPr lang="it-IT" dirty="0" smtClean="0"/>
              <a:t> </a:t>
            </a:r>
            <a:r>
              <a:rPr lang="it-IT" dirty="0" err="1" smtClean="0"/>
              <a:t>des</a:t>
            </a:r>
            <a:r>
              <a:rPr lang="it-IT" dirty="0" smtClean="0"/>
              <a:t> </a:t>
            </a:r>
            <a:r>
              <a:rPr lang="it-IT" dirty="0" err="1" smtClean="0"/>
              <a:t>problèmes</a:t>
            </a:r>
            <a:r>
              <a:rPr lang="it-IT" dirty="0" smtClean="0"/>
              <a:t>, </a:t>
            </a:r>
            <a:r>
              <a:rPr lang="it-IT" dirty="0" err="1" smtClean="0"/>
              <a:t>travailler</a:t>
            </a:r>
            <a:r>
              <a:rPr lang="it-IT" dirty="0" smtClean="0"/>
              <a:t> en </a:t>
            </a:r>
            <a:r>
              <a:rPr lang="it-IT" dirty="0" err="1" smtClean="0"/>
              <a:t>group</a:t>
            </a:r>
            <a:r>
              <a:rPr lang="it-IT" dirty="0" smtClean="0"/>
              <a:t>, </a:t>
            </a:r>
            <a:r>
              <a:rPr lang="it-IT" dirty="0" err="1" smtClean="0"/>
              <a:t>apprendre</a:t>
            </a:r>
            <a:r>
              <a:rPr lang="it-IT" dirty="0" smtClean="0"/>
              <a:t> à </a:t>
            </a:r>
            <a:r>
              <a:rPr lang="it-IT" dirty="0" err="1" smtClean="0"/>
              <a:t>apprendre</a:t>
            </a:r>
            <a:r>
              <a:rPr lang="it-IT" dirty="0" smtClean="0"/>
              <a:t>. </a:t>
            </a:r>
          </a:p>
          <a:p>
            <a:pPr algn="just">
              <a:buFont typeface="Arial" panose="020B0604020202020204" pitchFamily="34" charset="0"/>
              <a:buChar char="•"/>
            </a:pPr>
            <a:r>
              <a:rPr lang="it-IT" dirty="0" err="1" smtClean="0"/>
              <a:t>Elles</a:t>
            </a:r>
            <a:r>
              <a:rPr lang="it-IT" dirty="0" smtClean="0"/>
              <a:t> </a:t>
            </a:r>
            <a:r>
              <a:rPr lang="it-IT" dirty="0" err="1" smtClean="0"/>
              <a:t>sont</a:t>
            </a:r>
            <a:r>
              <a:rPr lang="it-IT" dirty="0" smtClean="0"/>
              <a:t> </a:t>
            </a:r>
            <a:r>
              <a:rPr lang="it-IT" dirty="0" err="1" smtClean="0"/>
              <a:t>caractèrisées</a:t>
            </a:r>
            <a:r>
              <a:rPr lang="it-IT" dirty="0" smtClean="0"/>
              <a:t> par </a:t>
            </a:r>
            <a:r>
              <a:rPr lang="it-IT" dirty="0" err="1" smtClean="0"/>
              <a:t>éléments</a:t>
            </a:r>
            <a:r>
              <a:rPr lang="it-IT" dirty="0"/>
              <a:t> de </a:t>
            </a:r>
            <a:r>
              <a:rPr lang="it-IT" dirty="0" err="1" smtClean="0"/>
              <a:t>réflexivité</a:t>
            </a:r>
            <a:r>
              <a:rPr lang="it-IT" dirty="0" smtClean="0"/>
              <a:t> et </a:t>
            </a:r>
            <a:r>
              <a:rPr lang="it-IT" dirty="0" err="1" smtClean="0"/>
              <a:t>transférabilité</a:t>
            </a:r>
            <a:r>
              <a:rPr lang="it-IT" dirty="0" smtClean="0"/>
              <a:t> en </a:t>
            </a:r>
            <a:r>
              <a:rPr lang="it-IT" dirty="0" err="1" smtClean="0"/>
              <a:t>domaines</a:t>
            </a:r>
            <a:r>
              <a:rPr lang="it-IT" dirty="0" smtClean="0"/>
              <a:t> </a:t>
            </a:r>
            <a:r>
              <a:rPr lang="it-IT" dirty="0" err="1" smtClean="0"/>
              <a:t>differents</a:t>
            </a:r>
            <a:r>
              <a:rPr lang="it-IT" dirty="0" smtClean="0"/>
              <a:t>. </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25</a:t>
            </a:fld>
            <a:endParaRPr lang="it-IT"/>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9742" y="94435"/>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912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LES ACTEURS </a:t>
            </a:r>
            <a:r>
              <a:rPr lang="it-IT" dirty="0" err="1" smtClean="0"/>
              <a:t>CLéS</a:t>
            </a:r>
            <a:r>
              <a:rPr lang="it-IT" dirty="0" smtClean="0"/>
              <a:t> DU </a:t>
            </a:r>
            <a:r>
              <a:rPr lang="it-IT" dirty="0" err="1" smtClean="0"/>
              <a:t>PROCéDé</a:t>
            </a:r>
            <a:endParaRPr lang="it-IT" dirty="0"/>
          </a:p>
        </p:txBody>
      </p:sp>
      <p:sp>
        <p:nvSpPr>
          <p:cNvPr id="3" name="Segnaposto contenuto 2"/>
          <p:cNvSpPr>
            <a:spLocks noGrp="1"/>
          </p:cNvSpPr>
          <p:nvPr>
            <p:ph idx="1"/>
          </p:nvPr>
        </p:nvSpPr>
        <p:spPr/>
        <p:txBody>
          <a:bodyPr/>
          <a:lstStyle/>
          <a:p>
            <a:pPr marL="457200" indent="-457200">
              <a:buFont typeface="+mj-lt"/>
              <a:buAutoNum type="alphaLcParenR"/>
            </a:pPr>
            <a:r>
              <a:rPr lang="it-IT" dirty="0" err="1" smtClean="0"/>
              <a:t>Professeurs</a:t>
            </a:r>
            <a:endParaRPr lang="it-IT" dirty="0" smtClean="0"/>
          </a:p>
          <a:p>
            <a:pPr marL="457200" indent="-457200">
              <a:buFont typeface="+mj-lt"/>
              <a:buAutoNum type="alphaLcParenR"/>
            </a:pPr>
            <a:r>
              <a:rPr lang="it-IT" dirty="0" err="1" smtClean="0"/>
              <a:t>Étudiants</a:t>
            </a:r>
            <a:endParaRPr lang="it-IT" dirty="0" smtClean="0"/>
          </a:p>
          <a:p>
            <a:pPr marL="457200" indent="-457200">
              <a:buFont typeface="+mj-lt"/>
              <a:buAutoNum type="alphaLcParenR"/>
            </a:pPr>
            <a:r>
              <a:rPr lang="it-IT" dirty="0" err="1" smtClean="0"/>
              <a:t>Universités</a:t>
            </a:r>
            <a:endParaRPr lang="it-IT" dirty="0" smtClean="0"/>
          </a:p>
          <a:p>
            <a:pPr marL="457200" indent="-457200">
              <a:buFont typeface="+mj-lt"/>
              <a:buAutoNum type="alphaLcParenR"/>
            </a:pPr>
            <a:r>
              <a:rPr lang="it-IT" dirty="0" err="1" smtClean="0"/>
              <a:t>Institutions</a:t>
            </a:r>
            <a:r>
              <a:rPr lang="it-IT" dirty="0" smtClean="0"/>
              <a:t> </a:t>
            </a:r>
            <a:r>
              <a:rPr lang="it-IT" dirty="0" err="1"/>
              <a:t>L</a:t>
            </a:r>
            <a:r>
              <a:rPr lang="it-IT" dirty="0" err="1" smtClean="0"/>
              <a:t>ocales</a:t>
            </a:r>
            <a:r>
              <a:rPr lang="it-IT" dirty="0" smtClean="0"/>
              <a:t>, </a:t>
            </a:r>
            <a:r>
              <a:rPr lang="it-IT" dirty="0" err="1" smtClean="0"/>
              <a:t>Nationales</a:t>
            </a:r>
            <a:r>
              <a:rPr lang="it-IT" dirty="0" smtClean="0"/>
              <a:t> et </a:t>
            </a:r>
            <a:r>
              <a:rPr lang="it-IT" dirty="0" err="1" smtClean="0"/>
              <a:t>Internationales</a:t>
            </a:r>
            <a:r>
              <a:rPr lang="it-IT" dirty="0" smtClean="0"/>
              <a:t> </a:t>
            </a:r>
          </a:p>
          <a:p>
            <a:pPr marL="457200" indent="-457200">
              <a:buFont typeface="+mj-lt"/>
              <a:buAutoNum type="alphaLcParenR"/>
            </a:pPr>
            <a:r>
              <a:rPr lang="it-IT" dirty="0" err="1" smtClean="0"/>
              <a:t>Entreprises</a:t>
            </a:r>
            <a:r>
              <a:rPr lang="it-IT" dirty="0" smtClean="0"/>
              <a:t> </a:t>
            </a:r>
            <a:r>
              <a:rPr lang="it-IT" dirty="0" err="1" smtClean="0"/>
              <a:t>existantes</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26</a:t>
            </a:fld>
            <a:endParaRPr lang="it-IT"/>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3538" y="94435"/>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691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professeurs</a:t>
            </a:r>
            <a:endParaRPr lang="it-IT" dirty="0"/>
          </a:p>
        </p:txBody>
      </p:sp>
      <p:sp>
        <p:nvSpPr>
          <p:cNvPr id="3" name="Segnaposto contenuto 2"/>
          <p:cNvSpPr>
            <a:spLocks noGrp="1"/>
          </p:cNvSpPr>
          <p:nvPr>
            <p:ph idx="1"/>
          </p:nvPr>
        </p:nvSpPr>
        <p:spPr/>
        <p:txBody>
          <a:bodyPr>
            <a:normAutofit/>
          </a:bodyPr>
          <a:lstStyle/>
          <a:p>
            <a:pPr algn="just">
              <a:buFont typeface="Arial" panose="020B0604020202020204" pitchFamily="34" charset="0"/>
              <a:buChar char="•"/>
            </a:pPr>
            <a:r>
              <a:rPr lang="it-IT" dirty="0" smtClean="0"/>
              <a:t> «</a:t>
            </a:r>
            <a:r>
              <a:rPr lang="it-IT" dirty="0" err="1" smtClean="0"/>
              <a:t>Metteurs</a:t>
            </a:r>
            <a:r>
              <a:rPr lang="it-IT" dirty="0" smtClean="0"/>
              <a:t> en scene» et «</a:t>
            </a:r>
            <a:r>
              <a:rPr lang="it-IT" dirty="0" err="1" smtClean="0"/>
              <a:t>Prèmiers</a:t>
            </a:r>
            <a:r>
              <a:rPr lang="it-IT" dirty="0" smtClean="0"/>
              <a:t> </a:t>
            </a:r>
            <a:r>
              <a:rPr lang="it-IT" dirty="0" err="1" smtClean="0"/>
              <a:t>acteurs</a:t>
            </a:r>
            <a:r>
              <a:rPr lang="it-IT" dirty="0" smtClean="0"/>
              <a:t>» </a:t>
            </a:r>
            <a:r>
              <a:rPr lang="it-IT" dirty="0" err="1" smtClean="0"/>
              <a:t>du</a:t>
            </a:r>
            <a:r>
              <a:rPr lang="it-IT" dirty="0" smtClean="0"/>
              <a:t> </a:t>
            </a:r>
            <a:r>
              <a:rPr lang="it-IT" dirty="0" err="1" smtClean="0"/>
              <a:t>projet</a:t>
            </a:r>
            <a:r>
              <a:rPr lang="it-IT" dirty="0" smtClean="0"/>
              <a:t> </a:t>
            </a:r>
            <a:r>
              <a:rPr lang="it-IT" dirty="0" err="1" smtClean="0"/>
              <a:t>formatif</a:t>
            </a:r>
            <a:endParaRPr lang="it-IT" dirty="0" smtClean="0"/>
          </a:p>
          <a:p>
            <a:pPr algn="just">
              <a:buFont typeface="Arial" panose="020B0604020202020204" pitchFamily="34" charset="0"/>
              <a:buChar char="•"/>
            </a:pPr>
            <a:r>
              <a:rPr lang="it-IT" dirty="0" smtClean="0"/>
              <a:t> </a:t>
            </a:r>
            <a:r>
              <a:rPr lang="it-IT" dirty="0" err="1" smtClean="0"/>
              <a:t>Préparer</a:t>
            </a:r>
            <a:r>
              <a:rPr lang="it-IT" dirty="0" smtClean="0"/>
              <a:t> </a:t>
            </a:r>
            <a:r>
              <a:rPr lang="it-IT" dirty="0" err="1" smtClean="0"/>
              <a:t>les</a:t>
            </a:r>
            <a:r>
              <a:rPr lang="it-IT" dirty="0" smtClean="0"/>
              <a:t> </a:t>
            </a:r>
            <a:r>
              <a:rPr lang="it-IT" dirty="0" err="1" smtClean="0"/>
              <a:t>sorces</a:t>
            </a:r>
            <a:r>
              <a:rPr lang="it-IT" dirty="0" smtClean="0"/>
              <a:t> et le </a:t>
            </a:r>
            <a:r>
              <a:rPr lang="it-IT" dirty="0" err="1" smtClean="0"/>
              <a:t>material</a:t>
            </a:r>
            <a:r>
              <a:rPr lang="it-IT" dirty="0" smtClean="0"/>
              <a:t> </a:t>
            </a:r>
            <a:r>
              <a:rPr lang="it-IT" dirty="0" err="1" smtClean="0"/>
              <a:t>didactique</a:t>
            </a:r>
            <a:r>
              <a:rPr lang="it-IT" dirty="0" smtClean="0"/>
              <a:t> à </a:t>
            </a:r>
            <a:r>
              <a:rPr lang="it-IT" dirty="0" err="1" smtClean="0"/>
              <a:t>utiliser</a:t>
            </a:r>
            <a:r>
              <a:rPr lang="it-IT" dirty="0" smtClean="0"/>
              <a:t> </a:t>
            </a:r>
          </a:p>
          <a:p>
            <a:pPr algn="just">
              <a:buFont typeface="Arial" panose="020B0604020202020204" pitchFamily="34" charset="0"/>
              <a:buChar char="•"/>
            </a:pPr>
            <a:r>
              <a:rPr lang="it-IT" dirty="0"/>
              <a:t> </a:t>
            </a:r>
            <a:r>
              <a:rPr lang="it-IT" dirty="0" err="1"/>
              <a:t>M</a:t>
            </a:r>
            <a:r>
              <a:rPr lang="it-IT" dirty="0" err="1" smtClean="0"/>
              <a:t>ettre</a:t>
            </a:r>
            <a:r>
              <a:rPr lang="it-IT" dirty="0" smtClean="0"/>
              <a:t> en </a:t>
            </a:r>
            <a:r>
              <a:rPr lang="it-IT" dirty="0" err="1" smtClean="0"/>
              <a:t>contexte</a:t>
            </a:r>
            <a:r>
              <a:rPr lang="it-IT" dirty="0" smtClean="0"/>
              <a:t> </a:t>
            </a:r>
            <a:r>
              <a:rPr lang="it-IT" dirty="0" err="1" smtClean="0"/>
              <a:t>les</a:t>
            </a:r>
            <a:r>
              <a:rPr lang="it-IT" dirty="0" smtClean="0"/>
              <a:t> </a:t>
            </a:r>
            <a:r>
              <a:rPr lang="it-IT" dirty="0" err="1" smtClean="0"/>
              <a:t>sources</a:t>
            </a:r>
            <a:r>
              <a:rPr lang="it-IT" dirty="0" smtClean="0"/>
              <a:t> </a:t>
            </a:r>
            <a:r>
              <a:rPr lang="it-IT" dirty="0" err="1" smtClean="0"/>
              <a:t>selon</a:t>
            </a:r>
            <a:r>
              <a:rPr lang="it-IT" dirty="0" smtClean="0"/>
              <a:t> le </a:t>
            </a:r>
            <a:r>
              <a:rPr lang="it-IT" dirty="0" err="1" smtClean="0"/>
              <a:t>parcours</a:t>
            </a:r>
            <a:r>
              <a:rPr lang="it-IT" dirty="0" smtClean="0"/>
              <a:t> </a:t>
            </a:r>
            <a:r>
              <a:rPr lang="it-IT" dirty="0" err="1" smtClean="0"/>
              <a:t>didactique</a:t>
            </a:r>
            <a:r>
              <a:rPr lang="it-IT" dirty="0" smtClean="0"/>
              <a:t> </a:t>
            </a:r>
          </a:p>
          <a:p>
            <a:pPr algn="just">
              <a:buFont typeface="Arial" panose="020B0604020202020204" pitchFamily="34" charset="0"/>
              <a:buChar char="•"/>
            </a:pPr>
            <a:r>
              <a:rPr lang="it-IT" dirty="0" smtClean="0"/>
              <a:t> </a:t>
            </a:r>
            <a:r>
              <a:rPr lang="it-IT" dirty="0" err="1" smtClean="0"/>
              <a:t>Coordonner</a:t>
            </a:r>
            <a:r>
              <a:rPr lang="it-IT" dirty="0" smtClean="0"/>
              <a:t>, </a:t>
            </a:r>
            <a:r>
              <a:rPr lang="it-IT" dirty="0" err="1" smtClean="0"/>
              <a:t>organiser</a:t>
            </a:r>
            <a:r>
              <a:rPr lang="it-IT" dirty="0" smtClean="0"/>
              <a:t> et </a:t>
            </a:r>
            <a:r>
              <a:rPr lang="it-IT" dirty="0" err="1" smtClean="0"/>
              <a:t>supervisionner</a:t>
            </a:r>
            <a:r>
              <a:rPr lang="it-IT" dirty="0" smtClean="0"/>
              <a:t> l’</a:t>
            </a:r>
            <a:r>
              <a:rPr lang="it-IT" dirty="0" err="1" smtClean="0"/>
              <a:t>activité</a:t>
            </a:r>
            <a:r>
              <a:rPr lang="it-IT" dirty="0" smtClean="0"/>
              <a:t> </a:t>
            </a:r>
            <a:r>
              <a:rPr lang="it-IT" dirty="0" err="1" smtClean="0"/>
              <a:t>des</a:t>
            </a:r>
            <a:r>
              <a:rPr lang="it-IT" dirty="0" smtClean="0"/>
              <a:t> </a:t>
            </a:r>
            <a:r>
              <a:rPr lang="it-IT" dirty="0" err="1" smtClean="0"/>
              <a:t>étudiants</a:t>
            </a:r>
            <a:r>
              <a:rPr lang="it-IT" dirty="0" smtClean="0"/>
              <a:t> </a:t>
            </a:r>
          </a:p>
          <a:p>
            <a:pPr algn="just">
              <a:buFont typeface="Arial" panose="020B0604020202020204" pitchFamily="34" charset="0"/>
              <a:buChar char="•"/>
            </a:pPr>
            <a:r>
              <a:rPr lang="it-IT" dirty="0"/>
              <a:t> </a:t>
            </a:r>
            <a:r>
              <a:rPr lang="it-IT" dirty="0" err="1" smtClean="0"/>
              <a:t>Transférer</a:t>
            </a:r>
            <a:r>
              <a:rPr lang="it-IT" dirty="0" smtClean="0"/>
              <a:t> </a:t>
            </a:r>
            <a:r>
              <a:rPr lang="it-IT" dirty="0" err="1" smtClean="0"/>
              <a:t>aux</a:t>
            </a:r>
            <a:r>
              <a:rPr lang="it-IT" dirty="0" smtClean="0"/>
              <a:t> </a:t>
            </a:r>
            <a:r>
              <a:rPr lang="it-IT" dirty="0" err="1" smtClean="0"/>
              <a:t>étudiants</a:t>
            </a:r>
            <a:r>
              <a:rPr lang="it-IT" dirty="0" smtClean="0"/>
              <a:t> la </a:t>
            </a:r>
            <a:r>
              <a:rPr lang="it-IT" dirty="0" err="1" smtClean="0"/>
              <a:t>capacité</a:t>
            </a:r>
            <a:r>
              <a:rPr lang="it-IT" dirty="0" smtClean="0"/>
              <a:t> de </a:t>
            </a:r>
            <a:r>
              <a:rPr lang="it-IT" dirty="0" err="1" smtClean="0"/>
              <a:t>selectionner</a:t>
            </a:r>
            <a:r>
              <a:rPr lang="it-IT" dirty="0" smtClean="0"/>
              <a:t> et discerner </a:t>
            </a:r>
            <a:r>
              <a:rPr lang="it-IT" dirty="0" err="1" smtClean="0"/>
              <a:t>les</a:t>
            </a:r>
            <a:r>
              <a:rPr lang="it-IT" dirty="0" smtClean="0"/>
              <a:t> </a:t>
            </a:r>
            <a:r>
              <a:rPr lang="it-IT" dirty="0" err="1" smtClean="0"/>
              <a:t>informations</a:t>
            </a:r>
            <a:r>
              <a:rPr lang="it-IT" dirty="0" smtClean="0"/>
              <a:t> </a:t>
            </a:r>
          </a:p>
          <a:p>
            <a:pPr algn="just">
              <a:buFont typeface="Arial" panose="020B0604020202020204" pitchFamily="34" charset="0"/>
              <a:buChar char="•"/>
            </a:pPr>
            <a:r>
              <a:rPr lang="it-IT" dirty="0"/>
              <a:t> </a:t>
            </a:r>
            <a:r>
              <a:rPr lang="it-IT" dirty="0" err="1" smtClean="0"/>
              <a:t>Développer</a:t>
            </a:r>
            <a:r>
              <a:rPr lang="it-IT" dirty="0" smtClean="0"/>
              <a:t> del relations </a:t>
            </a:r>
            <a:r>
              <a:rPr lang="it-IT" dirty="0" err="1" smtClean="0"/>
              <a:t>externes</a:t>
            </a:r>
            <a:r>
              <a:rPr lang="it-IT" dirty="0" smtClean="0"/>
              <a:t> pour </a:t>
            </a:r>
            <a:r>
              <a:rPr lang="it-IT" dirty="0" err="1" smtClean="0"/>
              <a:t>favoriser</a:t>
            </a:r>
            <a:r>
              <a:rPr lang="it-IT" dirty="0" smtClean="0"/>
              <a:t> la </a:t>
            </a:r>
            <a:r>
              <a:rPr lang="it-IT" dirty="0" err="1" smtClean="0"/>
              <a:t>realisation</a:t>
            </a:r>
            <a:r>
              <a:rPr lang="it-IT" dirty="0" smtClean="0"/>
              <a:t> </a:t>
            </a:r>
            <a:r>
              <a:rPr lang="it-IT" dirty="0" err="1" smtClean="0"/>
              <a:t>des</a:t>
            </a:r>
            <a:r>
              <a:rPr lang="it-IT" dirty="0" smtClean="0"/>
              <a:t> </a:t>
            </a:r>
            <a:r>
              <a:rPr lang="it-IT" dirty="0" err="1" smtClean="0"/>
              <a:t>idées</a:t>
            </a:r>
            <a:r>
              <a:rPr lang="it-IT" dirty="0" smtClean="0"/>
              <a:t> </a:t>
            </a:r>
            <a:r>
              <a:rPr lang="it-IT" dirty="0" err="1" smtClean="0"/>
              <a:t>entrepreneuriales</a:t>
            </a:r>
            <a:r>
              <a:rPr lang="it-IT" dirty="0" smtClean="0"/>
              <a:t> </a:t>
            </a:r>
            <a:r>
              <a:rPr lang="it-IT" dirty="0" err="1" smtClean="0"/>
              <a:t>des</a:t>
            </a:r>
            <a:r>
              <a:rPr lang="it-IT" dirty="0" smtClean="0"/>
              <a:t> </a:t>
            </a:r>
            <a:r>
              <a:rPr lang="it-IT" dirty="0" err="1" smtClean="0"/>
              <a:t>étudiants</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27</a:t>
            </a:fld>
            <a:endParaRPr lang="it-IT"/>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3538" y="137164"/>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035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Étudiants</a:t>
            </a:r>
            <a:endParaRPr lang="it-IT" dirty="0"/>
          </a:p>
        </p:txBody>
      </p:sp>
      <p:sp>
        <p:nvSpPr>
          <p:cNvPr id="3" name="Segnaposto contenuto 2"/>
          <p:cNvSpPr>
            <a:spLocks noGrp="1"/>
          </p:cNvSpPr>
          <p:nvPr>
            <p:ph idx="1"/>
          </p:nvPr>
        </p:nvSpPr>
        <p:spPr/>
        <p:txBody>
          <a:bodyPr/>
          <a:lstStyle/>
          <a:p>
            <a:pPr>
              <a:buFont typeface="Arial" panose="020B0604020202020204" pitchFamily="34" charset="0"/>
              <a:buChar char="•"/>
            </a:pPr>
            <a:r>
              <a:rPr lang="it-IT" dirty="0" smtClean="0"/>
              <a:t> </a:t>
            </a:r>
            <a:r>
              <a:rPr lang="it-IT" dirty="0" err="1" smtClean="0"/>
              <a:t>Acteurs</a:t>
            </a:r>
            <a:r>
              <a:rPr lang="it-IT" dirty="0" smtClean="0"/>
              <a:t>/</a:t>
            </a:r>
            <a:r>
              <a:rPr lang="it-IT" dirty="0" err="1" smtClean="0"/>
              <a:t>Protagonistes</a:t>
            </a:r>
            <a:r>
              <a:rPr lang="it-IT" dirty="0" smtClean="0"/>
              <a:t> </a:t>
            </a:r>
            <a:r>
              <a:rPr lang="it-IT" dirty="0" err="1" smtClean="0"/>
              <a:t>du</a:t>
            </a:r>
            <a:r>
              <a:rPr lang="it-IT" dirty="0" smtClean="0"/>
              <a:t> procedé d’</a:t>
            </a:r>
            <a:r>
              <a:rPr lang="it-IT" dirty="0" err="1" smtClean="0"/>
              <a:t>apprentissage</a:t>
            </a:r>
            <a:r>
              <a:rPr lang="it-IT" dirty="0" smtClean="0"/>
              <a:t>.</a:t>
            </a:r>
          </a:p>
          <a:p>
            <a:pPr>
              <a:buFont typeface="Arial" panose="020B0604020202020204" pitchFamily="34" charset="0"/>
              <a:buChar char="•"/>
            </a:pPr>
            <a:r>
              <a:rPr lang="it-IT" dirty="0" smtClean="0"/>
              <a:t> </a:t>
            </a:r>
            <a:r>
              <a:rPr lang="it-IT" dirty="0" err="1" smtClean="0"/>
              <a:t>Apprentissage</a:t>
            </a:r>
            <a:r>
              <a:rPr lang="it-IT" dirty="0" smtClean="0"/>
              <a:t> à </a:t>
            </a:r>
            <a:r>
              <a:rPr lang="it-IT" dirty="0" err="1" smtClean="0"/>
              <a:t>travers</a:t>
            </a:r>
            <a:r>
              <a:rPr lang="it-IT" dirty="0" smtClean="0"/>
              <a:t> </a:t>
            </a:r>
            <a:r>
              <a:rPr lang="it-IT" dirty="0" err="1" smtClean="0"/>
              <a:t>l’action</a:t>
            </a:r>
            <a:r>
              <a:rPr lang="it-IT" dirty="0" smtClean="0"/>
              <a:t> (</a:t>
            </a:r>
            <a:r>
              <a:rPr lang="it-IT" dirty="0" err="1" smtClean="0"/>
              <a:t>faire</a:t>
            </a:r>
            <a:r>
              <a:rPr lang="it-IT" dirty="0" smtClean="0"/>
              <a:t>, agir).</a:t>
            </a:r>
          </a:p>
          <a:p>
            <a:pPr>
              <a:buFont typeface="Arial" panose="020B0604020202020204" pitchFamily="34" charset="0"/>
              <a:buChar char="•"/>
            </a:pPr>
            <a:r>
              <a:rPr lang="it-IT" dirty="0" smtClean="0"/>
              <a:t> </a:t>
            </a:r>
            <a:r>
              <a:rPr lang="it-IT" dirty="0" err="1" smtClean="0"/>
              <a:t>Comprendre</a:t>
            </a:r>
            <a:r>
              <a:rPr lang="it-IT" dirty="0" smtClean="0"/>
              <a:t>, non </a:t>
            </a:r>
            <a:r>
              <a:rPr lang="it-IT" dirty="0" err="1" smtClean="0"/>
              <a:t>seulement</a:t>
            </a:r>
            <a:r>
              <a:rPr lang="it-IT" dirty="0" smtClean="0"/>
              <a:t> </a:t>
            </a:r>
            <a:r>
              <a:rPr lang="it-IT" dirty="0" err="1" smtClean="0"/>
              <a:t>mémoriser</a:t>
            </a:r>
            <a:r>
              <a:rPr lang="it-IT" dirty="0" smtClean="0"/>
              <a:t>. </a:t>
            </a:r>
          </a:p>
          <a:p>
            <a:pPr>
              <a:buFont typeface="Arial" panose="020B0604020202020204" pitchFamily="34" charset="0"/>
              <a:buChar char="•"/>
            </a:pPr>
            <a:r>
              <a:rPr lang="it-IT" dirty="0"/>
              <a:t> </a:t>
            </a:r>
            <a:r>
              <a:rPr lang="it-IT" dirty="0" err="1" smtClean="0"/>
              <a:t>Ils</a:t>
            </a:r>
            <a:r>
              <a:rPr lang="it-IT" dirty="0" smtClean="0"/>
              <a:t> </a:t>
            </a:r>
            <a:r>
              <a:rPr lang="it-IT" dirty="0" err="1" smtClean="0"/>
              <a:t>apprennent</a:t>
            </a:r>
            <a:r>
              <a:rPr lang="it-IT" dirty="0" smtClean="0"/>
              <a:t> à </a:t>
            </a:r>
            <a:r>
              <a:rPr lang="it-IT" dirty="0" err="1" smtClean="0"/>
              <a:t>travers</a:t>
            </a:r>
            <a:r>
              <a:rPr lang="it-IT" dirty="0" smtClean="0"/>
              <a:t> </a:t>
            </a:r>
            <a:r>
              <a:rPr lang="it-IT" dirty="0" err="1" smtClean="0"/>
              <a:t>les</a:t>
            </a:r>
            <a:r>
              <a:rPr lang="it-IT" dirty="0" smtClean="0"/>
              <a:t> </a:t>
            </a:r>
            <a:r>
              <a:rPr lang="it-IT" dirty="0" err="1" smtClean="0"/>
              <a:t>méthodologies</a:t>
            </a:r>
            <a:r>
              <a:rPr lang="it-IT" dirty="0" smtClean="0"/>
              <a:t> </a:t>
            </a:r>
            <a:r>
              <a:rPr lang="it-IT" i="1" dirty="0" err="1" smtClean="0"/>
              <a:t>learning</a:t>
            </a:r>
            <a:r>
              <a:rPr lang="it-IT" i="1" dirty="0" smtClean="0"/>
              <a:t> </a:t>
            </a:r>
            <a:r>
              <a:rPr lang="it-IT" i="1" dirty="0"/>
              <a:t>by </a:t>
            </a:r>
            <a:r>
              <a:rPr lang="it-IT" i="1" dirty="0" err="1"/>
              <a:t>doing</a:t>
            </a:r>
            <a:r>
              <a:rPr lang="it-IT" i="1" dirty="0"/>
              <a:t> </a:t>
            </a:r>
            <a:r>
              <a:rPr lang="it-IT" dirty="0" smtClean="0"/>
              <a:t>et </a:t>
            </a:r>
            <a:r>
              <a:rPr lang="it-IT" i="1" dirty="0" err="1"/>
              <a:t>learning</a:t>
            </a:r>
            <a:r>
              <a:rPr lang="it-IT" i="1" dirty="0"/>
              <a:t> by </a:t>
            </a:r>
            <a:r>
              <a:rPr lang="it-IT" i="1" dirty="0" err="1"/>
              <a:t>thinking</a:t>
            </a:r>
            <a:r>
              <a:rPr lang="it-IT" dirty="0" smtClean="0"/>
              <a:t>.</a:t>
            </a:r>
          </a:p>
          <a:p>
            <a:pPr>
              <a:buFont typeface="Arial" panose="020B0604020202020204" pitchFamily="34" charset="0"/>
              <a:buChar char="•"/>
            </a:pPr>
            <a:r>
              <a:rPr lang="it-IT" dirty="0" smtClean="0"/>
              <a:t> Il </a:t>
            </a:r>
            <a:r>
              <a:rPr lang="it-IT" dirty="0" err="1" smtClean="0"/>
              <a:t>apprennent</a:t>
            </a:r>
            <a:r>
              <a:rPr lang="it-IT" dirty="0" smtClean="0"/>
              <a:t> </a:t>
            </a:r>
            <a:r>
              <a:rPr lang="it-IT" dirty="0" err="1" smtClean="0"/>
              <a:t>aussi</a:t>
            </a:r>
            <a:r>
              <a:rPr lang="it-IT" dirty="0" smtClean="0"/>
              <a:t> en </a:t>
            </a:r>
            <a:r>
              <a:rPr lang="it-IT" dirty="0" err="1" smtClean="0"/>
              <a:t>pensant</a:t>
            </a:r>
            <a:r>
              <a:rPr lang="it-IT" dirty="0"/>
              <a:t>, </a:t>
            </a:r>
            <a:r>
              <a:rPr lang="it-IT" dirty="0" err="1" smtClean="0"/>
              <a:t>réfléchissant</a:t>
            </a:r>
            <a:r>
              <a:rPr lang="it-IT" dirty="0" smtClean="0"/>
              <a:t>, </a:t>
            </a:r>
            <a:r>
              <a:rPr lang="it-IT" dirty="0" err="1" smtClean="0"/>
              <a:t>discutant</a:t>
            </a:r>
            <a:r>
              <a:rPr lang="it-IT" dirty="0" smtClean="0"/>
              <a:t> </a:t>
            </a:r>
            <a:r>
              <a:rPr lang="it-IT" dirty="0" err="1" smtClean="0"/>
              <a:t>avec</a:t>
            </a:r>
            <a:r>
              <a:rPr lang="it-IT" dirty="0" smtClean="0"/>
              <a:t> </a:t>
            </a:r>
            <a:r>
              <a:rPr lang="it-IT" dirty="0" err="1" smtClean="0"/>
              <a:t>eux</a:t>
            </a:r>
            <a:r>
              <a:rPr lang="it-IT" dirty="0" smtClean="0"/>
              <a:t> </a:t>
            </a:r>
            <a:r>
              <a:rPr lang="it-IT" dirty="0" err="1" smtClean="0"/>
              <a:t>mêmes</a:t>
            </a:r>
            <a:r>
              <a:rPr lang="it-IT" dirty="0" smtClean="0"/>
              <a:t> et </a:t>
            </a:r>
            <a:r>
              <a:rPr lang="it-IT" dirty="0" err="1" smtClean="0"/>
              <a:t>les</a:t>
            </a:r>
            <a:r>
              <a:rPr lang="it-IT" dirty="0" smtClean="0"/>
              <a:t> </a:t>
            </a:r>
            <a:r>
              <a:rPr lang="it-IT" dirty="0" err="1" smtClean="0"/>
              <a:t>autres</a:t>
            </a:r>
            <a:r>
              <a:rPr lang="it-IT" dirty="0" smtClean="0"/>
              <a:t>, </a:t>
            </a:r>
            <a:r>
              <a:rPr lang="it-IT" dirty="0" err="1" smtClean="0"/>
              <a:t>donc</a:t>
            </a:r>
            <a:r>
              <a:rPr lang="it-IT" dirty="0" smtClean="0"/>
              <a:t> à </a:t>
            </a:r>
            <a:r>
              <a:rPr lang="it-IT" dirty="0" err="1" smtClean="0"/>
              <a:t>travers</a:t>
            </a:r>
            <a:r>
              <a:rPr lang="it-IT" dirty="0" smtClean="0"/>
              <a:t> le </a:t>
            </a:r>
            <a:r>
              <a:rPr lang="it-IT" i="1" dirty="0" smtClean="0"/>
              <a:t>cooperative </a:t>
            </a:r>
            <a:r>
              <a:rPr lang="it-IT" i="1" dirty="0" err="1"/>
              <a:t>learning</a:t>
            </a:r>
            <a:r>
              <a:rPr lang="it-IT" dirty="0"/>
              <a:t>.</a:t>
            </a:r>
          </a:p>
          <a:p>
            <a:pPr>
              <a:buFont typeface="Arial" panose="020B0604020202020204" pitchFamily="34" charset="0"/>
              <a:buChar char="•"/>
            </a:pPr>
            <a:endParaRPr lang="it-IT" dirty="0"/>
          </a:p>
          <a:p>
            <a:pPr>
              <a:buFont typeface="Arial" panose="020B0604020202020204" pitchFamily="34" charset="0"/>
              <a:buChar char="•"/>
            </a:pPr>
            <a:endParaRPr lang="it-IT" dirty="0"/>
          </a:p>
          <a:p>
            <a:pPr>
              <a:buFont typeface="Arial" panose="020B0604020202020204" pitchFamily="34" charset="0"/>
              <a:buChar char="•"/>
            </a:pPr>
            <a:endParaRPr lang="it-IT" dirty="0"/>
          </a:p>
          <a:p>
            <a:pPr>
              <a:buFont typeface="Arial" panose="020B0604020202020204" pitchFamily="34" charset="0"/>
              <a:buChar char="•"/>
            </a:pPr>
            <a:endParaRPr lang="it-IT" dirty="0" smtClean="0"/>
          </a:p>
          <a:p>
            <a:pPr>
              <a:buFont typeface="Arial" panose="020B0604020202020204" pitchFamily="34" charset="0"/>
              <a:buChar char="•"/>
            </a:pPr>
            <a:endParaRPr lang="it-IT" dirty="0"/>
          </a:p>
          <a:p>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28</a:t>
            </a:fld>
            <a:endParaRPr lang="it-IT"/>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06" y="128618"/>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151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université</a:t>
            </a:r>
            <a:endParaRPr lang="it-IT" dirty="0"/>
          </a:p>
        </p:txBody>
      </p:sp>
      <p:sp>
        <p:nvSpPr>
          <p:cNvPr id="3" name="Segnaposto contenuto 2"/>
          <p:cNvSpPr>
            <a:spLocks noGrp="1"/>
          </p:cNvSpPr>
          <p:nvPr>
            <p:ph idx="1"/>
          </p:nvPr>
        </p:nvSpPr>
        <p:spPr/>
        <p:txBody>
          <a:bodyPr/>
          <a:lstStyle/>
          <a:p>
            <a:pPr algn="just">
              <a:buFont typeface="Arial" panose="020B0604020202020204" pitchFamily="34" charset="0"/>
              <a:buChar char="•"/>
            </a:pPr>
            <a:r>
              <a:rPr lang="it-IT" dirty="0" smtClean="0"/>
              <a:t> </a:t>
            </a:r>
            <a:r>
              <a:rPr lang="it-IT" dirty="0" err="1" smtClean="0"/>
              <a:t>Lieu</a:t>
            </a:r>
            <a:r>
              <a:rPr lang="it-IT" dirty="0" smtClean="0"/>
              <a:t> </a:t>
            </a:r>
            <a:r>
              <a:rPr lang="it-IT" dirty="0" err="1" smtClean="0"/>
              <a:t>du</a:t>
            </a:r>
            <a:r>
              <a:rPr lang="it-IT" dirty="0" smtClean="0"/>
              <a:t> </a:t>
            </a:r>
            <a:r>
              <a:rPr lang="it-IT" dirty="0" err="1" smtClean="0"/>
              <a:t>savoir</a:t>
            </a:r>
            <a:r>
              <a:rPr lang="it-IT" dirty="0" smtClean="0"/>
              <a:t> et de l’</a:t>
            </a:r>
            <a:r>
              <a:rPr lang="it-IT" dirty="0" err="1" smtClean="0"/>
              <a:t>apprentissage</a:t>
            </a:r>
            <a:r>
              <a:rPr lang="it-IT" dirty="0" smtClean="0"/>
              <a:t> mais </a:t>
            </a:r>
            <a:r>
              <a:rPr lang="it-IT" dirty="0" err="1" smtClean="0"/>
              <a:t>aussi</a:t>
            </a:r>
            <a:r>
              <a:rPr lang="it-IT" dirty="0" smtClean="0"/>
              <a:t> de </a:t>
            </a:r>
            <a:r>
              <a:rPr lang="it-IT" dirty="0" err="1" smtClean="0"/>
              <a:t>formation</a:t>
            </a:r>
            <a:r>
              <a:rPr lang="it-IT" dirty="0" smtClean="0"/>
              <a:t> de </a:t>
            </a:r>
            <a:r>
              <a:rPr lang="it-IT" dirty="0" err="1" smtClean="0"/>
              <a:t>personnes</a:t>
            </a:r>
            <a:r>
              <a:rPr lang="it-IT" dirty="0" smtClean="0"/>
              <a:t> </a:t>
            </a:r>
            <a:r>
              <a:rPr lang="it-IT" dirty="0" err="1" smtClean="0"/>
              <a:t>compétents</a:t>
            </a:r>
            <a:r>
              <a:rPr lang="it-IT" dirty="0" smtClean="0"/>
              <a:t> </a:t>
            </a:r>
            <a:r>
              <a:rPr lang="it-IT" dirty="0" err="1" smtClean="0"/>
              <a:t>dans</a:t>
            </a:r>
            <a:r>
              <a:rPr lang="it-IT" dirty="0" smtClean="0"/>
              <a:t> </a:t>
            </a:r>
            <a:r>
              <a:rPr lang="it-IT" dirty="0" err="1" smtClean="0"/>
              <a:t>domanies</a:t>
            </a:r>
            <a:r>
              <a:rPr lang="it-IT" dirty="0" smtClean="0"/>
              <a:t> </a:t>
            </a:r>
            <a:r>
              <a:rPr lang="it-IT" dirty="0" err="1" smtClean="0"/>
              <a:t>pratiques</a:t>
            </a:r>
            <a:r>
              <a:rPr lang="it-IT" dirty="0" smtClean="0"/>
              <a:t>.</a:t>
            </a:r>
          </a:p>
          <a:p>
            <a:pPr algn="just">
              <a:buFont typeface="Arial" panose="020B0604020202020204" pitchFamily="34" charset="0"/>
              <a:buChar char="•"/>
            </a:pPr>
            <a:r>
              <a:rPr lang="it-IT" dirty="0" smtClean="0"/>
              <a:t> Elle offre, à </a:t>
            </a:r>
            <a:r>
              <a:rPr lang="it-IT" dirty="0" err="1" smtClean="0"/>
              <a:t>travers</a:t>
            </a:r>
            <a:r>
              <a:rPr lang="it-IT" dirty="0" smtClean="0"/>
              <a:t> </a:t>
            </a:r>
            <a:r>
              <a:rPr lang="it-IT" dirty="0" err="1" smtClean="0"/>
              <a:t>ses</a:t>
            </a:r>
            <a:r>
              <a:rPr lang="it-IT" dirty="0" smtClean="0"/>
              <a:t> </a:t>
            </a:r>
            <a:r>
              <a:rPr lang="it-IT" dirty="0" err="1" smtClean="0"/>
              <a:t>professeurs</a:t>
            </a:r>
            <a:r>
              <a:rPr lang="it-IT" dirty="0" smtClean="0"/>
              <a:t>, </a:t>
            </a:r>
            <a:r>
              <a:rPr lang="it-IT" dirty="0" err="1" smtClean="0"/>
              <a:t>support</a:t>
            </a:r>
            <a:r>
              <a:rPr lang="it-IT" dirty="0" smtClean="0"/>
              <a:t> et </a:t>
            </a:r>
            <a:r>
              <a:rPr lang="it-IT" dirty="0" err="1" smtClean="0"/>
              <a:t>encouragement</a:t>
            </a:r>
            <a:r>
              <a:rPr lang="it-IT" dirty="0" smtClean="0"/>
              <a:t> </a:t>
            </a:r>
            <a:r>
              <a:rPr lang="it-IT" dirty="0" err="1" smtClean="0"/>
              <a:t>aux</a:t>
            </a:r>
            <a:r>
              <a:rPr lang="it-IT" dirty="0" smtClean="0"/>
              <a:t> </a:t>
            </a:r>
            <a:r>
              <a:rPr lang="it-IT" dirty="0" err="1" smtClean="0"/>
              <a:t>futurs</a:t>
            </a:r>
            <a:r>
              <a:rPr lang="it-IT" dirty="0" smtClean="0"/>
              <a:t> </a:t>
            </a:r>
            <a:r>
              <a:rPr lang="it-IT" dirty="0" err="1" smtClean="0"/>
              <a:t>entrepreneurs</a:t>
            </a:r>
            <a:r>
              <a:rPr lang="it-IT" dirty="0" smtClean="0"/>
              <a:t>. </a:t>
            </a:r>
          </a:p>
          <a:p>
            <a:pPr>
              <a:buFont typeface="Arial" panose="020B0604020202020204" pitchFamily="34" charset="0"/>
              <a:buChar char="•"/>
            </a:pPr>
            <a:r>
              <a:rPr lang="it-IT" dirty="0" smtClean="0"/>
              <a:t> Elle offre, à </a:t>
            </a:r>
            <a:r>
              <a:rPr lang="it-IT" dirty="0" err="1" smtClean="0"/>
              <a:t>travers</a:t>
            </a:r>
            <a:r>
              <a:rPr lang="it-IT" dirty="0" smtClean="0"/>
              <a:t> </a:t>
            </a:r>
            <a:r>
              <a:rPr lang="it-IT" dirty="0" err="1" smtClean="0"/>
              <a:t>ses</a:t>
            </a:r>
            <a:r>
              <a:rPr lang="it-IT" dirty="0" smtClean="0"/>
              <a:t> </a:t>
            </a:r>
            <a:r>
              <a:rPr lang="it-IT" dirty="0" err="1" smtClean="0"/>
              <a:t>infrastructures</a:t>
            </a:r>
            <a:r>
              <a:rPr lang="it-IT" dirty="0" smtClean="0"/>
              <a:t>, </a:t>
            </a:r>
            <a:r>
              <a:rPr lang="it-IT" dirty="0" err="1" smtClean="0"/>
              <a:t>services</a:t>
            </a:r>
            <a:r>
              <a:rPr lang="it-IT" dirty="0" smtClean="0"/>
              <a:t> et (</a:t>
            </a:r>
            <a:r>
              <a:rPr lang="it-IT" dirty="0" err="1" smtClean="0"/>
              <a:t>dans</a:t>
            </a:r>
            <a:r>
              <a:rPr lang="it-IT" dirty="0" smtClean="0"/>
              <a:t> </a:t>
            </a:r>
            <a:r>
              <a:rPr lang="it-IT" dirty="0" err="1" smtClean="0"/>
              <a:t>quelques</a:t>
            </a:r>
            <a:r>
              <a:rPr lang="it-IT" dirty="0" smtClean="0"/>
              <a:t> </a:t>
            </a:r>
            <a:r>
              <a:rPr lang="it-IT" dirty="0" err="1" smtClean="0"/>
              <a:t>cas</a:t>
            </a:r>
            <a:r>
              <a:rPr lang="it-IT" dirty="0" smtClean="0"/>
              <a:t>), </a:t>
            </a:r>
            <a:r>
              <a:rPr lang="it-IT" dirty="0" err="1" smtClean="0"/>
              <a:t>technologies</a:t>
            </a:r>
            <a:r>
              <a:rPr lang="it-IT" dirty="0"/>
              <a:t> </a:t>
            </a:r>
            <a:r>
              <a:rPr lang="it-IT" dirty="0" err="1"/>
              <a:t>aux</a:t>
            </a:r>
            <a:r>
              <a:rPr lang="it-IT" dirty="0"/>
              <a:t> </a:t>
            </a:r>
            <a:r>
              <a:rPr lang="it-IT" dirty="0" err="1" smtClean="0"/>
              <a:t>futurs</a:t>
            </a:r>
            <a:r>
              <a:rPr lang="it-IT" dirty="0" smtClean="0"/>
              <a:t> </a:t>
            </a:r>
            <a:r>
              <a:rPr lang="it-IT" dirty="0" err="1"/>
              <a:t>entrepreneurs</a:t>
            </a:r>
            <a:r>
              <a:rPr lang="it-IT" dirty="0"/>
              <a:t>. </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29</a:t>
            </a:fld>
            <a:endParaRPr lang="it-IT"/>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3538" y="154256"/>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968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smtClean="0"/>
              <a:t>1. </a:t>
            </a:r>
            <a:r>
              <a:rPr lang="it-IT" dirty="0" err="1"/>
              <a:t>Objectifs</a:t>
            </a:r>
            <a:r>
              <a:rPr lang="it-IT" dirty="0"/>
              <a:t> de la </a:t>
            </a:r>
            <a:r>
              <a:rPr lang="it-IT" dirty="0" err="1"/>
              <a:t>Présentation</a:t>
            </a:r>
            <a:r>
              <a:rPr lang="it-IT" dirty="0"/>
              <a:t/>
            </a:r>
            <a:br>
              <a:rPr lang="it-IT" dirty="0"/>
            </a:br>
            <a:endParaRPr lang="it-IT" dirty="0"/>
          </a:p>
        </p:txBody>
      </p:sp>
      <p:sp>
        <p:nvSpPr>
          <p:cNvPr id="3" name="Segnaposto contenuto 2"/>
          <p:cNvSpPr>
            <a:spLocks noGrp="1"/>
          </p:cNvSpPr>
          <p:nvPr>
            <p:ph idx="1"/>
          </p:nvPr>
        </p:nvSpPr>
        <p:spPr/>
        <p:txBody>
          <a:bodyPr/>
          <a:lstStyle/>
          <a:p>
            <a:pPr algn="just">
              <a:buClr>
                <a:srgbClr val="003399"/>
              </a:buClr>
              <a:buSzTx/>
              <a:buFont typeface="Wingdings" panose="05000000000000000000" pitchFamily="2" charset="2"/>
              <a:buChar char="§"/>
            </a:pPr>
            <a:endParaRPr lang="it-IT" altLang="it-IT" dirty="0" smtClean="0"/>
          </a:p>
          <a:p>
            <a:pPr algn="just">
              <a:buClr>
                <a:srgbClr val="003399"/>
              </a:buClr>
              <a:buSzTx/>
              <a:buFont typeface="Wingdings" panose="05000000000000000000" pitchFamily="2" charset="2"/>
              <a:buChar char="§"/>
            </a:pPr>
            <a:r>
              <a:rPr lang="it-IT" altLang="it-IT" dirty="0" err="1" smtClean="0"/>
              <a:t>Promouvoir</a:t>
            </a:r>
            <a:r>
              <a:rPr lang="it-IT" altLang="it-IT" dirty="0" smtClean="0"/>
              <a:t> la </a:t>
            </a:r>
            <a:r>
              <a:rPr lang="it-IT" altLang="it-IT" dirty="0" err="1" smtClean="0"/>
              <a:t>diffusion</a:t>
            </a:r>
            <a:r>
              <a:rPr lang="it-IT" altLang="it-IT" dirty="0" smtClean="0"/>
              <a:t> de la culture d’</a:t>
            </a:r>
            <a:r>
              <a:rPr lang="it-IT" altLang="it-IT" dirty="0" err="1" smtClean="0"/>
              <a:t>entreprise</a:t>
            </a:r>
            <a:r>
              <a:rPr lang="it-IT" altLang="it-IT" dirty="0" smtClean="0"/>
              <a:t> et de l’auto-</a:t>
            </a:r>
            <a:r>
              <a:rPr lang="it-IT" altLang="it-IT" dirty="0" err="1" smtClean="0"/>
              <a:t>entrepreneuriat</a:t>
            </a:r>
            <a:r>
              <a:rPr lang="it-IT" altLang="it-IT" dirty="0" smtClean="0"/>
              <a:t> </a:t>
            </a:r>
            <a:r>
              <a:rPr lang="it-IT" altLang="it-IT" dirty="0" err="1" smtClean="0"/>
              <a:t>dans</a:t>
            </a:r>
            <a:r>
              <a:rPr lang="it-IT" altLang="it-IT" dirty="0" smtClean="0"/>
              <a:t> le </a:t>
            </a:r>
            <a:r>
              <a:rPr lang="it-IT" altLang="it-IT" dirty="0" err="1" smtClean="0"/>
              <a:t>contexte</a:t>
            </a:r>
            <a:r>
              <a:rPr lang="it-IT" altLang="it-IT" dirty="0" smtClean="0"/>
              <a:t> </a:t>
            </a:r>
            <a:r>
              <a:rPr lang="it-IT" altLang="it-IT" dirty="0" err="1" smtClean="0"/>
              <a:t>univérsitaire</a:t>
            </a:r>
            <a:r>
              <a:rPr lang="it-IT" altLang="it-IT" dirty="0" smtClean="0"/>
              <a:t> Marocain; </a:t>
            </a:r>
          </a:p>
          <a:p>
            <a:pPr algn="just">
              <a:buClr>
                <a:srgbClr val="003399"/>
              </a:buClr>
              <a:buSzTx/>
              <a:buFont typeface="Wingdings" panose="05000000000000000000" pitchFamily="2" charset="2"/>
              <a:buChar char="§"/>
            </a:pPr>
            <a:endParaRPr lang="it-IT" altLang="it-IT" dirty="0"/>
          </a:p>
          <a:p>
            <a:pPr algn="just">
              <a:buClr>
                <a:srgbClr val="003399"/>
              </a:buClr>
              <a:buSzTx/>
              <a:buFont typeface="Wingdings" panose="05000000000000000000" pitchFamily="2" charset="2"/>
              <a:buChar char="§"/>
            </a:pPr>
            <a:r>
              <a:rPr lang="it-IT" altLang="it-IT" dirty="0" err="1" smtClean="0"/>
              <a:t>Favoriser</a:t>
            </a:r>
            <a:r>
              <a:rPr lang="it-IT" altLang="it-IT" dirty="0" smtClean="0"/>
              <a:t> </a:t>
            </a:r>
            <a:r>
              <a:rPr lang="it-IT" altLang="it-IT" dirty="0" err="1" smtClean="0"/>
              <a:t>des</a:t>
            </a:r>
            <a:r>
              <a:rPr lang="it-IT" altLang="it-IT" dirty="0" smtClean="0"/>
              <a:t> </a:t>
            </a:r>
            <a:r>
              <a:rPr lang="it-IT" altLang="it-IT" dirty="0" err="1" smtClean="0"/>
              <a:t>activitées</a:t>
            </a:r>
            <a:r>
              <a:rPr lang="it-IT" altLang="it-IT" dirty="0" smtClean="0"/>
              <a:t> d’</a:t>
            </a:r>
            <a:r>
              <a:rPr lang="it-IT" altLang="it-IT" dirty="0" err="1" smtClean="0"/>
              <a:t>orientation</a:t>
            </a:r>
            <a:r>
              <a:rPr lang="it-IT" altLang="it-IT" dirty="0" smtClean="0"/>
              <a:t> et d’</a:t>
            </a:r>
            <a:r>
              <a:rPr lang="it-IT" altLang="it-IT" dirty="0" err="1" smtClean="0"/>
              <a:t>education</a:t>
            </a:r>
            <a:r>
              <a:rPr lang="it-IT" altLang="it-IT" dirty="0" smtClean="0"/>
              <a:t> a l’</a:t>
            </a:r>
            <a:r>
              <a:rPr lang="it-IT" altLang="it-IT" dirty="0" err="1" smtClean="0"/>
              <a:t>entrepreneuriat</a:t>
            </a:r>
            <a:r>
              <a:rPr lang="it-IT" altLang="it-IT" dirty="0" smtClean="0"/>
              <a:t>; </a:t>
            </a:r>
            <a:endParaRPr lang="it-IT" altLang="it-IT" dirty="0"/>
          </a:p>
          <a:p>
            <a:pPr algn="just">
              <a:buClr>
                <a:srgbClr val="003399"/>
              </a:buClr>
              <a:buSzTx/>
              <a:buFont typeface="Wingdings" panose="05000000000000000000" pitchFamily="2" charset="2"/>
              <a:buChar char="§"/>
            </a:pPr>
            <a:endParaRPr lang="it-IT" altLang="it-IT" dirty="0" smtClean="0"/>
          </a:p>
          <a:p>
            <a:pPr algn="just">
              <a:buClr>
                <a:srgbClr val="003399"/>
              </a:buClr>
              <a:buSzTx/>
              <a:buFont typeface="Wingdings" panose="05000000000000000000" pitchFamily="2" charset="2"/>
              <a:buChar char="§"/>
            </a:pPr>
            <a:r>
              <a:rPr lang="it-IT" altLang="it-IT" dirty="0" err="1" smtClean="0"/>
              <a:t>Encourager</a:t>
            </a:r>
            <a:r>
              <a:rPr lang="it-IT" altLang="it-IT" dirty="0" smtClean="0"/>
              <a:t> la </a:t>
            </a:r>
            <a:r>
              <a:rPr lang="it-IT" altLang="it-IT" dirty="0" err="1" smtClean="0"/>
              <a:t>diffusion</a:t>
            </a:r>
            <a:r>
              <a:rPr lang="it-IT" altLang="it-IT" dirty="0" smtClean="0"/>
              <a:t> </a:t>
            </a:r>
            <a:r>
              <a:rPr lang="it-IT" altLang="it-IT" dirty="0" err="1" smtClean="0"/>
              <a:t>des</a:t>
            </a:r>
            <a:r>
              <a:rPr lang="it-IT" altLang="it-IT" dirty="0" smtClean="0"/>
              <a:t> </a:t>
            </a:r>
            <a:r>
              <a:rPr lang="it-IT" altLang="it-IT" dirty="0" err="1" smtClean="0"/>
              <a:t>thèmes</a:t>
            </a:r>
            <a:r>
              <a:rPr lang="it-IT" altLang="it-IT" dirty="0" smtClean="0"/>
              <a:t> de l’</a:t>
            </a:r>
            <a:r>
              <a:rPr lang="it-IT" altLang="it-IT" dirty="0" err="1" smtClean="0"/>
              <a:t>orientation</a:t>
            </a:r>
            <a:r>
              <a:rPr lang="it-IT" altLang="it-IT" dirty="0" smtClean="0"/>
              <a:t> et de l’</a:t>
            </a:r>
            <a:r>
              <a:rPr lang="it-IT" altLang="it-IT" dirty="0" err="1" smtClean="0"/>
              <a:t>education</a:t>
            </a:r>
            <a:r>
              <a:rPr lang="it-IT" altLang="it-IT" dirty="0" smtClean="0"/>
              <a:t> à l’</a:t>
            </a:r>
            <a:r>
              <a:rPr lang="it-IT" altLang="it-IT" dirty="0" err="1" smtClean="0"/>
              <a:t>entrepreneuriat</a:t>
            </a:r>
            <a:r>
              <a:rPr lang="it-IT" altLang="it-IT" dirty="0" smtClean="0"/>
              <a:t> </a:t>
            </a:r>
            <a:r>
              <a:rPr lang="it-IT" altLang="it-IT" dirty="0" err="1" smtClean="0"/>
              <a:t>dans</a:t>
            </a:r>
            <a:r>
              <a:rPr lang="it-IT" altLang="it-IT" dirty="0" smtClean="0"/>
              <a:t> le </a:t>
            </a:r>
            <a:r>
              <a:rPr lang="it-IT" altLang="it-IT" dirty="0" err="1" smtClean="0"/>
              <a:t>système</a:t>
            </a:r>
            <a:r>
              <a:rPr lang="it-IT" altLang="it-IT" dirty="0" smtClean="0"/>
              <a:t> </a:t>
            </a:r>
            <a:r>
              <a:rPr lang="it-IT" altLang="it-IT" dirty="0" err="1" smtClean="0"/>
              <a:t>universitaire</a:t>
            </a:r>
            <a:r>
              <a:rPr lang="it-IT" altLang="it-IT" dirty="0" smtClean="0"/>
              <a:t> Marocain.  </a:t>
            </a:r>
            <a:endParaRPr lang="it-IT" altLang="it-IT" dirty="0">
              <a:solidFill>
                <a:srgbClr val="003399"/>
              </a:solidFill>
            </a:endParaRPr>
          </a:p>
          <a:p>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3</a:t>
            </a:fld>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2060" y="108351"/>
            <a:ext cx="9080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3755" y="265514"/>
            <a:ext cx="1944688"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777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smtClean="0"/>
              <a:t/>
            </a:r>
            <a:br>
              <a:rPr lang="fr-FR" dirty="0" smtClean="0"/>
            </a:br>
            <a:r>
              <a:rPr lang="fr-FR" dirty="0" smtClean="0"/>
              <a:t/>
            </a:r>
            <a:br>
              <a:rPr lang="fr-FR" dirty="0" smtClean="0"/>
            </a:br>
            <a:r>
              <a:rPr lang="fr-FR" dirty="0" smtClean="0"/>
              <a:t>Institutions </a:t>
            </a:r>
            <a:r>
              <a:rPr lang="fr-FR" dirty="0"/>
              <a:t>Locales, Nationales et Internationales </a:t>
            </a:r>
            <a:br>
              <a:rPr lang="fr-FR" dirty="0"/>
            </a:br>
            <a:endParaRPr lang="it-IT" dirty="0"/>
          </a:p>
        </p:txBody>
      </p:sp>
      <p:sp>
        <p:nvSpPr>
          <p:cNvPr id="3" name="Segnaposto contenuto 2"/>
          <p:cNvSpPr>
            <a:spLocks noGrp="1"/>
          </p:cNvSpPr>
          <p:nvPr>
            <p:ph idx="1"/>
          </p:nvPr>
        </p:nvSpPr>
        <p:spPr/>
        <p:txBody>
          <a:bodyPr/>
          <a:lstStyle/>
          <a:p>
            <a:pPr algn="just">
              <a:buFont typeface="Wingdings" panose="05000000000000000000" pitchFamily="2" charset="2"/>
              <a:buChar char="§"/>
            </a:pPr>
            <a:r>
              <a:rPr lang="it-IT" dirty="0" smtClean="0"/>
              <a:t> </a:t>
            </a:r>
            <a:r>
              <a:rPr lang="it-IT" dirty="0" err="1" smtClean="0"/>
              <a:t>Ils</a:t>
            </a:r>
            <a:r>
              <a:rPr lang="it-IT" dirty="0" smtClean="0"/>
              <a:t> </a:t>
            </a:r>
            <a:r>
              <a:rPr lang="it-IT" dirty="0" err="1" smtClean="0"/>
              <a:t>financent</a:t>
            </a:r>
            <a:r>
              <a:rPr lang="it-IT" dirty="0" smtClean="0"/>
              <a:t> </a:t>
            </a:r>
            <a:r>
              <a:rPr lang="it-IT" dirty="0" err="1" smtClean="0"/>
              <a:t>programmes</a:t>
            </a:r>
            <a:r>
              <a:rPr lang="it-IT" dirty="0" smtClean="0"/>
              <a:t> de </a:t>
            </a:r>
            <a:r>
              <a:rPr lang="it-IT" dirty="0" err="1" smtClean="0"/>
              <a:t>développement</a:t>
            </a:r>
            <a:r>
              <a:rPr lang="it-IT" dirty="0" smtClean="0"/>
              <a:t> de l’</a:t>
            </a:r>
            <a:r>
              <a:rPr lang="it-IT" dirty="0" err="1" smtClean="0"/>
              <a:t>entrepreneuriat</a:t>
            </a:r>
            <a:r>
              <a:rPr lang="it-IT" dirty="0" smtClean="0"/>
              <a:t> </a:t>
            </a:r>
          </a:p>
          <a:p>
            <a:pPr algn="just">
              <a:buFont typeface="Wingdings" panose="05000000000000000000" pitchFamily="2" charset="2"/>
              <a:buChar char="§"/>
            </a:pPr>
            <a:r>
              <a:rPr lang="it-IT" dirty="0"/>
              <a:t> </a:t>
            </a:r>
            <a:r>
              <a:rPr lang="it-IT" dirty="0" err="1" smtClean="0"/>
              <a:t>Ils</a:t>
            </a:r>
            <a:r>
              <a:rPr lang="it-IT" dirty="0" smtClean="0"/>
              <a:t> </a:t>
            </a:r>
            <a:r>
              <a:rPr lang="it-IT" dirty="0" err="1" smtClean="0"/>
              <a:t>offrent</a:t>
            </a:r>
            <a:r>
              <a:rPr lang="it-IT" dirty="0" smtClean="0"/>
              <a:t> </a:t>
            </a:r>
            <a:r>
              <a:rPr lang="it-IT" dirty="0" err="1" smtClean="0"/>
              <a:t>structures</a:t>
            </a:r>
            <a:r>
              <a:rPr lang="it-IT" dirty="0" smtClean="0"/>
              <a:t> et </a:t>
            </a:r>
            <a:r>
              <a:rPr lang="it-IT" dirty="0" err="1" smtClean="0"/>
              <a:t>services</a:t>
            </a:r>
            <a:r>
              <a:rPr lang="it-IT" dirty="0" smtClean="0"/>
              <a:t> </a:t>
            </a:r>
            <a:r>
              <a:rPr lang="it-IT" dirty="0" err="1" smtClean="0"/>
              <a:t>dans</a:t>
            </a:r>
            <a:r>
              <a:rPr lang="it-IT" dirty="0" smtClean="0"/>
              <a:t> ce </a:t>
            </a:r>
            <a:r>
              <a:rPr lang="it-IT" dirty="0" err="1" smtClean="0"/>
              <a:t>but</a:t>
            </a:r>
            <a:endParaRPr lang="it-IT" dirty="0" smtClean="0"/>
          </a:p>
          <a:p>
            <a:pPr algn="just">
              <a:buFont typeface="Wingdings" panose="05000000000000000000" pitchFamily="2" charset="2"/>
              <a:buChar char="§"/>
            </a:pPr>
            <a:r>
              <a:rPr lang="it-IT" dirty="0"/>
              <a:t> </a:t>
            </a:r>
            <a:r>
              <a:rPr lang="it-IT" dirty="0" err="1" smtClean="0"/>
              <a:t>Ils</a:t>
            </a:r>
            <a:r>
              <a:rPr lang="it-IT" dirty="0" smtClean="0"/>
              <a:t> </a:t>
            </a:r>
            <a:r>
              <a:rPr lang="it-IT" dirty="0" err="1" smtClean="0"/>
              <a:t>aident</a:t>
            </a:r>
            <a:r>
              <a:rPr lang="it-IT" dirty="0" smtClean="0"/>
              <a:t> </a:t>
            </a:r>
            <a:r>
              <a:rPr lang="it-IT" dirty="0" err="1" smtClean="0"/>
              <a:t>lesu</a:t>
            </a:r>
            <a:r>
              <a:rPr lang="it-IT" dirty="0" smtClean="0"/>
              <a:t> </a:t>
            </a:r>
            <a:r>
              <a:rPr lang="it-IT" dirty="0" err="1" smtClean="0"/>
              <a:t>Universités</a:t>
            </a:r>
            <a:r>
              <a:rPr lang="it-IT" dirty="0" smtClean="0"/>
              <a:t> et </a:t>
            </a:r>
            <a:r>
              <a:rPr lang="it-IT" dirty="0" err="1" smtClean="0"/>
              <a:t>les</a:t>
            </a:r>
            <a:r>
              <a:rPr lang="it-IT" dirty="0" smtClean="0"/>
              <a:t> </a:t>
            </a:r>
            <a:r>
              <a:rPr lang="it-IT" dirty="0" err="1" smtClean="0"/>
              <a:t>futurs</a:t>
            </a:r>
            <a:r>
              <a:rPr lang="it-IT" dirty="0" smtClean="0"/>
              <a:t> </a:t>
            </a:r>
            <a:r>
              <a:rPr lang="it-IT" dirty="0" err="1" smtClean="0"/>
              <a:t>entrepreneurs</a:t>
            </a:r>
            <a:r>
              <a:rPr lang="it-IT" dirty="0" smtClean="0"/>
              <a:t> </a:t>
            </a:r>
            <a:r>
              <a:rPr lang="it-IT" dirty="0" err="1" smtClean="0"/>
              <a:t>dans</a:t>
            </a:r>
            <a:r>
              <a:rPr lang="it-IT" dirty="0" smtClean="0"/>
              <a:t> la </a:t>
            </a:r>
            <a:r>
              <a:rPr lang="it-IT" dirty="0" err="1" smtClean="0"/>
              <a:t>création</a:t>
            </a:r>
            <a:r>
              <a:rPr lang="it-IT" dirty="0" smtClean="0"/>
              <a:t> d’un </a:t>
            </a:r>
            <a:r>
              <a:rPr lang="it-IT" dirty="0" err="1" smtClean="0"/>
              <a:t>réseau</a:t>
            </a:r>
            <a:r>
              <a:rPr lang="it-IT" dirty="0" smtClean="0"/>
              <a:t> </a:t>
            </a:r>
            <a:r>
              <a:rPr lang="it-IT" dirty="0" err="1" smtClean="0"/>
              <a:t>relationnel</a:t>
            </a:r>
            <a:r>
              <a:rPr lang="it-IT" dirty="0" smtClean="0"/>
              <a:t> </a:t>
            </a:r>
            <a:r>
              <a:rPr lang="it-IT" dirty="0" err="1" smtClean="0"/>
              <a:t>appropié</a:t>
            </a:r>
            <a:r>
              <a:rPr lang="it-IT" dirty="0" smtClean="0"/>
              <a:t> à la </a:t>
            </a:r>
            <a:r>
              <a:rPr lang="it-IT" dirty="0" err="1" smtClean="0"/>
              <a:t>naissante</a:t>
            </a:r>
            <a:r>
              <a:rPr lang="it-IT" dirty="0" smtClean="0"/>
              <a:t> </a:t>
            </a:r>
            <a:r>
              <a:rPr lang="it-IT" dirty="0" err="1" smtClean="0"/>
              <a:t>entreprise</a:t>
            </a:r>
            <a:r>
              <a:rPr lang="it-IT" dirty="0" smtClean="0"/>
              <a:t>. </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30</a:t>
            </a:fld>
            <a:endParaRPr lang="it-IT"/>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6834" y="137164"/>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024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Entreprises</a:t>
            </a:r>
            <a:r>
              <a:rPr lang="it-IT" dirty="0"/>
              <a:t> </a:t>
            </a:r>
            <a:r>
              <a:rPr lang="it-IT" dirty="0" err="1"/>
              <a:t>existantes</a:t>
            </a:r>
            <a:endParaRPr lang="it-IT" dirty="0"/>
          </a:p>
        </p:txBody>
      </p:sp>
      <p:sp>
        <p:nvSpPr>
          <p:cNvPr id="3" name="Segnaposto contenuto 2"/>
          <p:cNvSpPr>
            <a:spLocks noGrp="1"/>
          </p:cNvSpPr>
          <p:nvPr>
            <p:ph idx="1"/>
          </p:nvPr>
        </p:nvSpPr>
        <p:spPr/>
        <p:txBody>
          <a:bodyPr/>
          <a:lstStyle/>
          <a:p>
            <a:pPr algn="just">
              <a:buFont typeface="Arial" panose="020B0604020202020204" pitchFamily="34" charset="0"/>
              <a:buChar char="•"/>
            </a:pPr>
            <a:r>
              <a:rPr lang="it-IT" dirty="0" smtClean="0"/>
              <a:t> </a:t>
            </a:r>
            <a:r>
              <a:rPr lang="it-IT" dirty="0" err="1" smtClean="0"/>
              <a:t>Rôle</a:t>
            </a:r>
            <a:r>
              <a:rPr lang="it-IT" dirty="0" smtClean="0"/>
              <a:t> </a:t>
            </a:r>
            <a:r>
              <a:rPr lang="it-IT" dirty="0" err="1" smtClean="0"/>
              <a:t>pas</a:t>
            </a:r>
            <a:r>
              <a:rPr lang="it-IT" dirty="0" smtClean="0"/>
              <a:t> </a:t>
            </a:r>
            <a:r>
              <a:rPr lang="it-IT" dirty="0" err="1" smtClean="0"/>
              <a:t>obligatoire</a:t>
            </a:r>
            <a:r>
              <a:rPr lang="it-IT" dirty="0" smtClean="0"/>
              <a:t> mais </a:t>
            </a:r>
            <a:r>
              <a:rPr lang="it-IT" dirty="0" err="1" smtClean="0"/>
              <a:t>souhaitable</a:t>
            </a:r>
            <a:r>
              <a:rPr lang="it-IT" dirty="0" smtClean="0"/>
              <a:t> </a:t>
            </a:r>
          </a:p>
          <a:p>
            <a:pPr algn="just">
              <a:buFont typeface="Arial" panose="020B0604020202020204" pitchFamily="34" charset="0"/>
              <a:buChar char="•"/>
            </a:pPr>
            <a:r>
              <a:rPr lang="it-IT" dirty="0"/>
              <a:t> </a:t>
            </a:r>
            <a:r>
              <a:rPr lang="it-IT" dirty="0" err="1" smtClean="0"/>
              <a:t>Elles</a:t>
            </a:r>
            <a:r>
              <a:rPr lang="it-IT" dirty="0" smtClean="0"/>
              <a:t> </a:t>
            </a:r>
            <a:r>
              <a:rPr lang="it-IT" dirty="0" err="1" smtClean="0"/>
              <a:t>peuvent</a:t>
            </a:r>
            <a:r>
              <a:rPr lang="it-IT" dirty="0" smtClean="0"/>
              <a:t> offrir </a:t>
            </a:r>
            <a:r>
              <a:rPr lang="it-IT" i="1" dirty="0" smtClean="0"/>
              <a:t>training on the job </a:t>
            </a:r>
            <a:r>
              <a:rPr lang="it-IT" dirty="0" smtClean="0"/>
              <a:t>et un </a:t>
            </a:r>
            <a:r>
              <a:rPr lang="it-IT" dirty="0" err="1" smtClean="0"/>
              <a:t>contexte</a:t>
            </a:r>
            <a:r>
              <a:rPr lang="it-IT" dirty="0" smtClean="0"/>
              <a:t> </a:t>
            </a:r>
            <a:r>
              <a:rPr lang="it-IT" dirty="0" err="1" smtClean="0"/>
              <a:t>pratique</a:t>
            </a:r>
            <a:r>
              <a:rPr lang="it-IT" dirty="0" smtClean="0"/>
              <a:t> pour </a:t>
            </a:r>
            <a:r>
              <a:rPr lang="it-IT" dirty="0" err="1" smtClean="0"/>
              <a:t>augmenter</a:t>
            </a:r>
            <a:r>
              <a:rPr lang="it-IT" dirty="0" smtClean="0"/>
              <a:t> l’ </a:t>
            </a:r>
            <a:r>
              <a:rPr lang="it-IT" dirty="0" err="1" smtClean="0"/>
              <a:t>efficacité</a:t>
            </a:r>
            <a:r>
              <a:rPr lang="it-IT" dirty="0" smtClean="0"/>
              <a:t> de l’</a:t>
            </a:r>
            <a:r>
              <a:rPr lang="it-IT" dirty="0" err="1" smtClean="0"/>
              <a:t>apprentissage</a:t>
            </a:r>
            <a:r>
              <a:rPr lang="it-IT" dirty="0" smtClean="0"/>
              <a:t> de l’</a:t>
            </a:r>
            <a:r>
              <a:rPr lang="it-IT" dirty="0" err="1" smtClean="0"/>
              <a:t>étudiant</a:t>
            </a:r>
            <a:r>
              <a:rPr lang="it-IT" dirty="0" smtClean="0"/>
              <a:t> </a:t>
            </a:r>
            <a:r>
              <a:rPr lang="it-IT" dirty="0" err="1" smtClean="0"/>
              <a:t>relativement</a:t>
            </a:r>
            <a:r>
              <a:rPr lang="it-IT" dirty="0" smtClean="0"/>
              <a:t> à:</a:t>
            </a:r>
          </a:p>
          <a:p>
            <a:pPr lvl="1" algn="just">
              <a:buFont typeface="Arial" panose="020B0604020202020204" pitchFamily="34" charset="0"/>
              <a:buChar char="•"/>
            </a:pPr>
            <a:endParaRPr lang="it-IT" dirty="0" smtClean="0"/>
          </a:p>
          <a:p>
            <a:pPr lvl="1" algn="just">
              <a:buFont typeface="Arial" panose="020B0604020202020204" pitchFamily="34" charset="0"/>
              <a:buChar char="•"/>
            </a:pPr>
            <a:r>
              <a:rPr lang="it-IT" dirty="0" smtClean="0"/>
              <a:t>Le </a:t>
            </a:r>
            <a:r>
              <a:rPr lang="it-IT" dirty="0" err="1" smtClean="0"/>
              <a:t>rôle</a:t>
            </a:r>
            <a:r>
              <a:rPr lang="it-IT" dirty="0" smtClean="0"/>
              <a:t> de </a:t>
            </a:r>
            <a:r>
              <a:rPr lang="it-IT" dirty="0" err="1" smtClean="0"/>
              <a:t>l’entrepreneur</a:t>
            </a:r>
            <a:r>
              <a:rPr lang="it-IT" dirty="0" smtClean="0"/>
              <a:t> </a:t>
            </a:r>
            <a:endParaRPr lang="it-IT" dirty="0"/>
          </a:p>
          <a:p>
            <a:pPr lvl="1" algn="just">
              <a:buFont typeface="Arial" panose="020B0604020202020204" pitchFamily="34" charset="0"/>
              <a:buChar char="•"/>
            </a:pPr>
            <a:r>
              <a:rPr lang="it-IT" dirty="0" smtClean="0"/>
              <a:t>Le </a:t>
            </a:r>
            <a:r>
              <a:rPr lang="it-IT" dirty="0" err="1" smtClean="0"/>
              <a:t>rapport</a:t>
            </a:r>
            <a:r>
              <a:rPr lang="it-IT" dirty="0" smtClean="0"/>
              <a:t> </a:t>
            </a:r>
            <a:r>
              <a:rPr lang="it-IT" dirty="0" err="1" smtClean="0"/>
              <a:t>avec</a:t>
            </a:r>
            <a:r>
              <a:rPr lang="it-IT" dirty="0" smtClean="0"/>
              <a:t> le </a:t>
            </a:r>
            <a:r>
              <a:rPr lang="it-IT" dirty="0" err="1" smtClean="0"/>
              <a:t>marché</a:t>
            </a:r>
            <a:r>
              <a:rPr lang="it-IT" dirty="0" smtClean="0"/>
              <a:t> </a:t>
            </a:r>
          </a:p>
          <a:p>
            <a:pPr lvl="1" algn="just">
              <a:buFont typeface="Arial" panose="020B0604020202020204" pitchFamily="34" charset="0"/>
              <a:buChar char="•"/>
            </a:pPr>
            <a:r>
              <a:rPr lang="it-IT" dirty="0" smtClean="0"/>
              <a:t>Le </a:t>
            </a:r>
            <a:r>
              <a:rPr lang="it-IT" dirty="0" err="1" smtClean="0"/>
              <a:t>système</a:t>
            </a:r>
            <a:r>
              <a:rPr lang="it-IT" dirty="0" smtClean="0"/>
              <a:t> </a:t>
            </a:r>
            <a:r>
              <a:rPr lang="it-IT" dirty="0" err="1"/>
              <a:t>é</a:t>
            </a:r>
            <a:r>
              <a:rPr lang="it-IT" dirty="0" err="1" smtClean="0"/>
              <a:t>conomique</a:t>
            </a:r>
            <a:r>
              <a:rPr lang="it-IT" dirty="0" smtClean="0"/>
              <a:t> locale </a:t>
            </a:r>
          </a:p>
          <a:p>
            <a:pPr lvl="1" algn="just">
              <a:buFont typeface="Arial" panose="020B0604020202020204" pitchFamily="34" charset="0"/>
              <a:buChar char="•"/>
            </a:pPr>
            <a:endParaRPr lang="it-IT" sz="2200" dirty="0"/>
          </a:p>
          <a:p>
            <a:pPr lvl="1" algn="just">
              <a:buFont typeface="Arial" panose="020B0604020202020204" pitchFamily="34" charset="0"/>
              <a:buChar char="•"/>
            </a:pPr>
            <a:r>
              <a:rPr lang="it-IT" sz="2200" dirty="0" err="1"/>
              <a:t>Elles</a:t>
            </a:r>
            <a:r>
              <a:rPr lang="it-IT" sz="2200" dirty="0"/>
              <a:t> </a:t>
            </a:r>
            <a:r>
              <a:rPr lang="it-IT" sz="2200" dirty="0" err="1"/>
              <a:t>partecipent</a:t>
            </a:r>
            <a:r>
              <a:rPr lang="it-IT" sz="2200" dirty="0"/>
              <a:t> </a:t>
            </a:r>
            <a:r>
              <a:rPr lang="it-IT" sz="2200" dirty="0" err="1"/>
              <a:t>avec</a:t>
            </a:r>
            <a:r>
              <a:rPr lang="it-IT" sz="2200" dirty="0"/>
              <a:t> </a:t>
            </a:r>
            <a:r>
              <a:rPr lang="it-IT" sz="2200" dirty="0" err="1"/>
              <a:t>les</a:t>
            </a:r>
            <a:r>
              <a:rPr lang="it-IT" sz="2200" dirty="0"/>
              <a:t> </a:t>
            </a:r>
            <a:r>
              <a:rPr lang="it-IT" sz="2200" dirty="0" err="1"/>
              <a:t>professeurs</a:t>
            </a:r>
            <a:r>
              <a:rPr lang="it-IT" sz="2200" dirty="0"/>
              <a:t> à la </a:t>
            </a:r>
            <a:r>
              <a:rPr lang="it-IT" sz="2200" dirty="0" err="1"/>
              <a:t>définition</a:t>
            </a:r>
            <a:r>
              <a:rPr lang="it-IT" sz="2200" dirty="0"/>
              <a:t> de l’offre de </a:t>
            </a:r>
            <a:r>
              <a:rPr lang="it-IT" sz="2200" dirty="0" err="1"/>
              <a:t>formation</a:t>
            </a:r>
            <a:r>
              <a:rPr lang="it-IT" sz="2200" dirty="0"/>
              <a:t>. </a:t>
            </a:r>
          </a:p>
          <a:p>
            <a:pPr marL="0" indent="0">
              <a:buNone/>
            </a:pPr>
            <a:endParaRPr lang="it-IT" dirty="0"/>
          </a:p>
          <a:p>
            <a:pPr>
              <a:buFont typeface="Arial" panose="020B0604020202020204" pitchFamily="34" charset="0"/>
              <a:buChar char="•"/>
            </a:pP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31</a:t>
            </a:fld>
            <a:endParaRPr lang="it-IT"/>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2651" y="111526"/>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993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err="1" smtClean="0"/>
              <a:t>Méthodologies</a:t>
            </a:r>
            <a:r>
              <a:rPr lang="it-IT" dirty="0" smtClean="0"/>
              <a:t> </a:t>
            </a:r>
            <a:r>
              <a:rPr lang="it-IT" dirty="0" err="1" smtClean="0"/>
              <a:t>didactiques</a:t>
            </a:r>
            <a:r>
              <a:rPr lang="it-IT" dirty="0" smtClean="0"/>
              <a:t> </a:t>
            </a:r>
            <a:r>
              <a:rPr lang="it-IT" dirty="0" err="1" smtClean="0"/>
              <a:t>Innovantes</a:t>
            </a:r>
            <a:r>
              <a:rPr lang="it-IT" dirty="0" smtClean="0"/>
              <a:t> </a:t>
            </a:r>
            <a:r>
              <a:rPr lang="it-IT" dirty="0" smtClean="0"/>
              <a:t>pour l’</a:t>
            </a:r>
            <a:r>
              <a:rPr lang="it-IT" dirty="0" err="1" smtClean="0"/>
              <a:t>entrepreneuriat</a:t>
            </a:r>
            <a:endParaRPr lang="it-IT" dirty="0"/>
          </a:p>
        </p:txBody>
      </p:sp>
      <p:sp>
        <p:nvSpPr>
          <p:cNvPr id="3" name="Segnaposto contenuto 2"/>
          <p:cNvSpPr>
            <a:spLocks noGrp="1"/>
          </p:cNvSpPr>
          <p:nvPr>
            <p:ph idx="1"/>
          </p:nvPr>
        </p:nvSpPr>
        <p:spPr/>
        <p:txBody>
          <a:bodyPr>
            <a:normAutofit/>
          </a:bodyPr>
          <a:lstStyle/>
          <a:p>
            <a:pPr marL="457200" indent="-457200">
              <a:buFont typeface="+mj-lt"/>
              <a:buAutoNum type="arabicPeriod"/>
            </a:pPr>
            <a:r>
              <a:rPr lang="it-IT" altLang="it-IT" dirty="0"/>
              <a:t>Cooperative </a:t>
            </a:r>
            <a:r>
              <a:rPr lang="it-IT" altLang="it-IT" dirty="0" err="1"/>
              <a:t>learning</a:t>
            </a:r>
            <a:endParaRPr lang="it-IT" altLang="it-IT" dirty="0"/>
          </a:p>
          <a:p>
            <a:pPr marL="457200" indent="-457200">
              <a:buFont typeface="+mj-lt"/>
              <a:buAutoNum type="arabicPeriod"/>
            </a:pPr>
            <a:r>
              <a:rPr lang="it-IT" altLang="it-IT" dirty="0"/>
              <a:t>Learning by </a:t>
            </a:r>
            <a:r>
              <a:rPr lang="it-IT" altLang="it-IT" dirty="0" err="1"/>
              <a:t>doing</a:t>
            </a:r>
            <a:endParaRPr lang="it-IT" altLang="it-IT" dirty="0"/>
          </a:p>
          <a:p>
            <a:pPr marL="457200" indent="-457200">
              <a:buFont typeface="+mj-lt"/>
              <a:buAutoNum type="arabicPeriod"/>
            </a:pPr>
            <a:r>
              <a:rPr lang="it-IT" altLang="it-IT" dirty="0" err="1"/>
              <a:t>Problem</a:t>
            </a:r>
            <a:r>
              <a:rPr lang="it-IT" altLang="it-IT" dirty="0"/>
              <a:t> </a:t>
            </a:r>
            <a:r>
              <a:rPr lang="it-IT" altLang="it-IT" dirty="0" err="1"/>
              <a:t>solving</a:t>
            </a:r>
            <a:endParaRPr lang="it-IT" altLang="it-IT" dirty="0"/>
          </a:p>
          <a:p>
            <a:pPr marL="457200" indent="-457200">
              <a:buFont typeface="+mj-lt"/>
              <a:buAutoNum type="arabicPeriod"/>
            </a:pPr>
            <a:r>
              <a:rPr lang="it-IT" altLang="it-IT" dirty="0" err="1"/>
              <a:t>Role</a:t>
            </a:r>
            <a:r>
              <a:rPr lang="it-IT" altLang="it-IT" dirty="0"/>
              <a:t> </a:t>
            </a:r>
            <a:r>
              <a:rPr lang="it-IT" altLang="it-IT" dirty="0" err="1"/>
              <a:t>Playing</a:t>
            </a:r>
            <a:endParaRPr lang="it-IT" altLang="it-IT" dirty="0"/>
          </a:p>
          <a:p>
            <a:pPr marL="457200" indent="-457200">
              <a:buFont typeface="+mj-lt"/>
              <a:buAutoNum type="arabicPeriod"/>
            </a:pPr>
            <a:r>
              <a:rPr lang="it-IT" dirty="0"/>
              <a:t>Business Games</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32</a:t>
            </a:fld>
            <a:endParaRPr lang="it-IT"/>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3926" y="120071"/>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809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smtClean="0"/>
              <a:t/>
            </a:r>
            <a:br>
              <a:rPr lang="fr-FR" dirty="0" smtClean="0"/>
            </a:br>
            <a:r>
              <a:rPr lang="fr-FR" dirty="0" smtClean="0"/>
              <a:t>Méthodologies </a:t>
            </a:r>
            <a:r>
              <a:rPr lang="fr-FR" dirty="0"/>
              <a:t>didactiques </a:t>
            </a:r>
            <a:r>
              <a:rPr lang="fr-FR" dirty="0" smtClean="0"/>
              <a:t>Innovantes </a:t>
            </a:r>
            <a:r>
              <a:rPr lang="fr-FR" dirty="0"/>
              <a:t>pour l’entrepreneuriat</a:t>
            </a:r>
            <a:r>
              <a:rPr lang="it-IT" dirty="0" smtClean="0"/>
              <a:t>: </a:t>
            </a:r>
            <a:r>
              <a:rPr lang="it-IT" i="1" dirty="0" smtClean="0"/>
              <a:t>cooperative </a:t>
            </a:r>
            <a:r>
              <a:rPr lang="it-IT" i="1" dirty="0" err="1" smtClean="0"/>
              <a:t>learning</a:t>
            </a:r>
            <a:endParaRPr lang="it-IT" i="1" dirty="0"/>
          </a:p>
        </p:txBody>
      </p:sp>
      <p:sp>
        <p:nvSpPr>
          <p:cNvPr id="3" name="Segnaposto contenuto 2"/>
          <p:cNvSpPr>
            <a:spLocks noGrp="1"/>
          </p:cNvSpPr>
          <p:nvPr>
            <p:ph idx="1"/>
          </p:nvPr>
        </p:nvSpPr>
        <p:spPr/>
        <p:txBody>
          <a:bodyPr>
            <a:normAutofit/>
          </a:bodyPr>
          <a:lstStyle/>
          <a:p>
            <a:pPr algn="just">
              <a:buFont typeface="Arial" panose="020B0604020202020204" pitchFamily="34" charset="0"/>
              <a:buChar char="•"/>
            </a:pPr>
            <a:r>
              <a:rPr lang="it-IT" altLang="it-IT" dirty="0" smtClean="0"/>
              <a:t> </a:t>
            </a:r>
            <a:r>
              <a:rPr lang="it-IT" altLang="it-IT" dirty="0" err="1" smtClean="0"/>
              <a:t>Méthodologie</a:t>
            </a:r>
            <a:r>
              <a:rPr lang="it-IT" altLang="it-IT" dirty="0" smtClean="0"/>
              <a:t> d’</a:t>
            </a:r>
            <a:r>
              <a:rPr lang="it-IT" altLang="it-IT" dirty="0" err="1" smtClean="0"/>
              <a:t>enseignement</a:t>
            </a:r>
            <a:r>
              <a:rPr lang="it-IT" altLang="it-IT" dirty="0" smtClean="0"/>
              <a:t> à </a:t>
            </a:r>
            <a:r>
              <a:rPr lang="it-IT" altLang="it-IT" dirty="0" err="1" smtClean="0"/>
              <a:t>travers</a:t>
            </a:r>
            <a:r>
              <a:rPr lang="it-IT" altLang="it-IT" dirty="0" smtClean="0"/>
              <a:t> </a:t>
            </a:r>
            <a:r>
              <a:rPr lang="it-IT" altLang="it-IT" dirty="0" err="1" smtClean="0"/>
              <a:t>laquelle</a:t>
            </a:r>
            <a:r>
              <a:rPr lang="it-IT" altLang="it-IT" dirty="0" smtClean="0"/>
              <a:t> </a:t>
            </a:r>
            <a:r>
              <a:rPr lang="it-IT" altLang="it-IT" dirty="0" err="1" smtClean="0"/>
              <a:t>les</a:t>
            </a:r>
            <a:r>
              <a:rPr lang="it-IT" altLang="it-IT" dirty="0" smtClean="0"/>
              <a:t> </a:t>
            </a:r>
            <a:r>
              <a:rPr lang="it-IT" altLang="it-IT" dirty="0" err="1" smtClean="0"/>
              <a:t>ètudiants</a:t>
            </a:r>
            <a:r>
              <a:rPr lang="it-IT" altLang="it-IT" dirty="0" smtClean="0"/>
              <a:t> </a:t>
            </a:r>
            <a:r>
              <a:rPr lang="it-IT" altLang="it-IT" dirty="0" err="1" smtClean="0"/>
              <a:t>apprennent</a:t>
            </a:r>
            <a:r>
              <a:rPr lang="it-IT" altLang="it-IT" dirty="0" smtClean="0"/>
              <a:t> </a:t>
            </a:r>
            <a:r>
              <a:rPr lang="it-IT" altLang="it-IT" dirty="0" err="1" smtClean="0"/>
              <a:t>dans</a:t>
            </a:r>
            <a:r>
              <a:rPr lang="it-IT" altLang="it-IT" dirty="0" smtClean="0"/>
              <a:t> petit </a:t>
            </a:r>
            <a:r>
              <a:rPr lang="it-IT" altLang="it-IT" dirty="0" err="1" smtClean="0"/>
              <a:t>groups</a:t>
            </a:r>
            <a:r>
              <a:rPr lang="it-IT" altLang="it-IT" dirty="0" smtClean="0"/>
              <a:t>, en s’</a:t>
            </a:r>
            <a:r>
              <a:rPr lang="it-IT" altLang="it-IT" dirty="0" err="1" smtClean="0"/>
              <a:t>aidant</a:t>
            </a:r>
            <a:r>
              <a:rPr lang="it-IT" altLang="it-IT" dirty="0" smtClean="0"/>
              <a:t> </a:t>
            </a:r>
            <a:r>
              <a:rPr lang="it-IT" altLang="it-IT" dirty="0" err="1" smtClean="0"/>
              <a:t>réciproquement</a:t>
            </a:r>
            <a:r>
              <a:rPr lang="it-IT" altLang="it-IT" dirty="0"/>
              <a:t> et </a:t>
            </a:r>
            <a:r>
              <a:rPr lang="it-IT" altLang="it-IT" dirty="0" err="1" smtClean="0"/>
              <a:t>étant</a:t>
            </a:r>
            <a:r>
              <a:rPr lang="it-IT" altLang="it-IT" dirty="0" smtClean="0"/>
              <a:t> co-</a:t>
            </a:r>
            <a:r>
              <a:rPr lang="it-IT" altLang="it-IT" dirty="0" err="1" smtClean="0"/>
              <a:t>responsables</a:t>
            </a:r>
            <a:r>
              <a:rPr lang="it-IT" altLang="it-IT" dirty="0" smtClean="0"/>
              <a:t> </a:t>
            </a:r>
            <a:r>
              <a:rPr lang="it-IT" altLang="it-IT" dirty="0" err="1" smtClean="0"/>
              <a:t>du</a:t>
            </a:r>
            <a:r>
              <a:rPr lang="it-IT" altLang="it-IT" dirty="0" smtClean="0"/>
              <a:t> </a:t>
            </a:r>
            <a:r>
              <a:rPr lang="it-IT" altLang="it-IT" dirty="0" err="1" smtClean="0"/>
              <a:t>réciproque</a:t>
            </a:r>
            <a:r>
              <a:rPr lang="it-IT" altLang="it-IT" dirty="0" smtClean="0"/>
              <a:t> </a:t>
            </a:r>
            <a:r>
              <a:rPr lang="it-IT" altLang="it-IT" dirty="0" err="1" smtClean="0"/>
              <a:t>parcours</a:t>
            </a:r>
            <a:r>
              <a:rPr lang="it-IT" altLang="it-IT" dirty="0" smtClean="0"/>
              <a:t>. </a:t>
            </a:r>
          </a:p>
          <a:p>
            <a:pPr algn="just">
              <a:buFont typeface="Arial" panose="020B0604020202020204" pitchFamily="34" charset="0"/>
              <a:buChar char="•"/>
            </a:pPr>
            <a:r>
              <a:rPr lang="it-IT" altLang="it-IT" dirty="0" smtClean="0"/>
              <a:t> Le </a:t>
            </a:r>
            <a:r>
              <a:rPr lang="it-IT" altLang="it-IT" dirty="0" err="1" smtClean="0"/>
              <a:t>Professeur</a:t>
            </a:r>
            <a:r>
              <a:rPr lang="it-IT" altLang="it-IT" dirty="0" smtClean="0"/>
              <a:t> assume un </a:t>
            </a:r>
            <a:r>
              <a:rPr lang="it-IT" altLang="it-IT" dirty="0" err="1" smtClean="0"/>
              <a:t>rôIe</a:t>
            </a:r>
            <a:r>
              <a:rPr lang="it-IT" altLang="it-IT" dirty="0"/>
              <a:t> de </a:t>
            </a:r>
            <a:r>
              <a:rPr lang="it-IT" altLang="it-IT" dirty="0" err="1" smtClean="0"/>
              <a:t>facilitateur</a:t>
            </a:r>
            <a:r>
              <a:rPr lang="it-IT" altLang="it-IT" dirty="0" smtClean="0"/>
              <a:t> et </a:t>
            </a:r>
            <a:r>
              <a:rPr lang="it-IT" altLang="it-IT" dirty="0" err="1" smtClean="0"/>
              <a:t>organisateur</a:t>
            </a:r>
            <a:r>
              <a:rPr lang="it-IT" altLang="it-IT" dirty="0" smtClean="0"/>
              <a:t> </a:t>
            </a:r>
            <a:r>
              <a:rPr lang="it-IT" altLang="it-IT" dirty="0" err="1" smtClean="0"/>
              <a:t>des</a:t>
            </a:r>
            <a:r>
              <a:rPr lang="it-IT" altLang="it-IT" dirty="0" smtClean="0"/>
              <a:t> </a:t>
            </a:r>
            <a:r>
              <a:rPr lang="it-IT" altLang="it-IT" dirty="0" err="1" smtClean="0"/>
              <a:t>activités</a:t>
            </a:r>
            <a:r>
              <a:rPr lang="it-IT" altLang="it-IT" dirty="0" smtClean="0"/>
              <a:t>, </a:t>
            </a:r>
            <a:r>
              <a:rPr lang="it-IT" altLang="it-IT" dirty="0" err="1" smtClean="0"/>
              <a:t>structurant</a:t>
            </a:r>
            <a:r>
              <a:rPr lang="it-IT" altLang="it-IT" dirty="0" smtClean="0"/>
              <a:t> </a:t>
            </a:r>
            <a:r>
              <a:rPr lang="it-IT" altLang="it-IT" dirty="0" err="1" smtClean="0"/>
              <a:t>des</a:t>
            </a:r>
            <a:r>
              <a:rPr lang="it-IT" altLang="it-IT" dirty="0" smtClean="0"/>
              <a:t> «</a:t>
            </a:r>
            <a:r>
              <a:rPr lang="it-IT" altLang="it-IT" dirty="0" err="1" smtClean="0"/>
              <a:t>milieux</a:t>
            </a:r>
            <a:r>
              <a:rPr lang="it-IT" altLang="it-IT" dirty="0" smtClean="0"/>
              <a:t> d’</a:t>
            </a:r>
            <a:r>
              <a:rPr lang="it-IT" altLang="it-IT" dirty="0" err="1" smtClean="0"/>
              <a:t>apprentissage</a:t>
            </a:r>
            <a:r>
              <a:rPr lang="it-IT" altLang="it-IT" dirty="0" smtClean="0"/>
              <a:t>» </a:t>
            </a:r>
            <a:r>
              <a:rPr lang="it-IT" altLang="it-IT" dirty="0" err="1" smtClean="0"/>
              <a:t>où</a:t>
            </a:r>
            <a:r>
              <a:rPr lang="it-IT" altLang="it-IT" dirty="0" smtClean="0"/>
              <a:t> </a:t>
            </a:r>
            <a:r>
              <a:rPr lang="it-IT" altLang="it-IT" dirty="0" err="1" smtClean="0"/>
              <a:t>les</a:t>
            </a:r>
            <a:r>
              <a:rPr lang="it-IT" altLang="it-IT" dirty="0" smtClean="0"/>
              <a:t> </a:t>
            </a:r>
            <a:r>
              <a:rPr lang="it-IT" altLang="it-IT" dirty="0" err="1" smtClean="0"/>
              <a:t>étudiants</a:t>
            </a:r>
            <a:r>
              <a:rPr lang="it-IT" altLang="it-IT" dirty="0" smtClean="0"/>
              <a:t>, </a:t>
            </a:r>
            <a:r>
              <a:rPr lang="it-IT" altLang="it-IT" dirty="0" err="1" smtClean="0"/>
              <a:t>favorisés</a:t>
            </a:r>
            <a:r>
              <a:rPr lang="it-IT" altLang="it-IT" dirty="0" smtClean="0"/>
              <a:t> par une </a:t>
            </a:r>
            <a:r>
              <a:rPr lang="it-IT" altLang="it-IT" dirty="0" err="1" smtClean="0"/>
              <a:t>climat</a:t>
            </a:r>
            <a:r>
              <a:rPr lang="it-IT" altLang="it-IT" dirty="0" smtClean="0"/>
              <a:t> </a:t>
            </a:r>
            <a:r>
              <a:rPr lang="it-IT" altLang="it-IT" dirty="0" err="1" smtClean="0"/>
              <a:t>relationnelle</a:t>
            </a:r>
            <a:r>
              <a:rPr lang="it-IT" altLang="it-IT" dirty="0" smtClean="0"/>
              <a:t> positive, </a:t>
            </a:r>
            <a:r>
              <a:rPr lang="it-IT" altLang="it-IT" dirty="0" err="1" smtClean="0"/>
              <a:t>trasforment</a:t>
            </a:r>
            <a:r>
              <a:rPr lang="it-IT" altLang="it-IT" dirty="0" smtClean="0"/>
              <a:t> </a:t>
            </a:r>
            <a:r>
              <a:rPr lang="it-IT" altLang="it-IT" dirty="0" err="1" smtClean="0"/>
              <a:t>chaque</a:t>
            </a:r>
            <a:r>
              <a:rPr lang="it-IT" altLang="it-IT" dirty="0" smtClean="0"/>
              <a:t> </a:t>
            </a:r>
            <a:r>
              <a:rPr lang="it-IT" altLang="it-IT" dirty="0" err="1" smtClean="0"/>
              <a:t>activité</a:t>
            </a:r>
            <a:r>
              <a:rPr lang="it-IT" altLang="it-IT" dirty="0" smtClean="0"/>
              <a:t> d’</a:t>
            </a:r>
            <a:r>
              <a:rPr lang="it-IT" altLang="it-IT" dirty="0" err="1" smtClean="0"/>
              <a:t>apprentissage</a:t>
            </a:r>
            <a:r>
              <a:rPr lang="it-IT" altLang="it-IT" dirty="0" smtClean="0"/>
              <a:t> </a:t>
            </a:r>
            <a:r>
              <a:rPr lang="it-IT" altLang="it-IT" dirty="0" err="1" smtClean="0"/>
              <a:t>dans</a:t>
            </a:r>
            <a:r>
              <a:rPr lang="it-IT" altLang="it-IT" dirty="0" smtClean="0"/>
              <a:t> un </a:t>
            </a:r>
            <a:r>
              <a:rPr lang="it-IT" altLang="it-IT" dirty="0" err="1" smtClean="0"/>
              <a:t>procédé</a:t>
            </a:r>
            <a:r>
              <a:rPr lang="it-IT" altLang="it-IT" dirty="0" smtClean="0"/>
              <a:t> </a:t>
            </a:r>
            <a:r>
              <a:rPr lang="it-IT" altLang="it-IT" dirty="0"/>
              <a:t>de “</a:t>
            </a:r>
            <a:r>
              <a:rPr lang="it-IT" altLang="it-IT" i="1" dirty="0" err="1"/>
              <a:t>problem</a:t>
            </a:r>
            <a:r>
              <a:rPr lang="it-IT" altLang="it-IT" i="1" dirty="0"/>
              <a:t> </a:t>
            </a:r>
            <a:r>
              <a:rPr lang="it-IT" altLang="it-IT" i="1" dirty="0" err="1"/>
              <a:t>solving</a:t>
            </a:r>
            <a:r>
              <a:rPr lang="it-IT" altLang="it-IT" i="1" dirty="0"/>
              <a:t> </a:t>
            </a:r>
            <a:r>
              <a:rPr lang="it-IT" altLang="it-IT" dirty="0" smtClean="0"/>
              <a:t>en </a:t>
            </a:r>
            <a:r>
              <a:rPr lang="it-IT" altLang="it-IT" dirty="0" err="1" smtClean="0"/>
              <a:t>group</a:t>
            </a:r>
            <a:r>
              <a:rPr lang="it-IT" altLang="it-IT" dirty="0" smtClean="0"/>
              <a:t>”, </a:t>
            </a:r>
            <a:r>
              <a:rPr lang="it-IT" altLang="it-IT" dirty="0" err="1" smtClean="0"/>
              <a:t>obtenant</a:t>
            </a:r>
            <a:r>
              <a:rPr lang="it-IT" altLang="it-IT" dirty="0" smtClean="0"/>
              <a:t> </a:t>
            </a:r>
            <a:r>
              <a:rPr lang="it-IT" altLang="it-IT" dirty="0" err="1" smtClean="0"/>
              <a:t>des</a:t>
            </a:r>
            <a:r>
              <a:rPr lang="it-IT" altLang="it-IT" dirty="0" smtClean="0"/>
              <a:t> </a:t>
            </a:r>
            <a:r>
              <a:rPr lang="it-IT" altLang="it-IT" dirty="0" err="1" smtClean="0"/>
              <a:t>resultats</a:t>
            </a:r>
            <a:r>
              <a:rPr lang="it-IT" altLang="it-IT" dirty="0" smtClean="0"/>
              <a:t> qui </a:t>
            </a:r>
            <a:r>
              <a:rPr lang="it-IT" altLang="it-IT" dirty="0" err="1" smtClean="0"/>
              <a:t>demandent</a:t>
            </a:r>
            <a:r>
              <a:rPr lang="it-IT" altLang="it-IT" dirty="0" smtClean="0"/>
              <a:t> la </a:t>
            </a:r>
            <a:r>
              <a:rPr lang="it-IT" altLang="it-IT" dirty="0" err="1" smtClean="0"/>
              <a:t>contribution</a:t>
            </a:r>
            <a:r>
              <a:rPr lang="it-IT" altLang="it-IT" dirty="0" smtClean="0"/>
              <a:t> de </a:t>
            </a:r>
            <a:r>
              <a:rPr lang="it-IT" altLang="it-IT" dirty="0" err="1" smtClean="0"/>
              <a:t>tous</a:t>
            </a:r>
            <a:r>
              <a:rPr lang="it-IT" altLang="it-IT" dirty="0" smtClean="0"/>
              <a:t>. </a:t>
            </a:r>
          </a:p>
          <a:p>
            <a:pPr>
              <a:buFont typeface="Arial" panose="020B0604020202020204" pitchFamily="34" charset="0"/>
              <a:buChar char="•"/>
            </a:pPr>
            <a:endParaRPr lang="it-IT" altLang="it-IT" dirty="0"/>
          </a:p>
          <a:p>
            <a:pPr>
              <a:buFont typeface="Arial" panose="020B0604020202020204" pitchFamily="34" charset="0"/>
              <a:buChar char="•"/>
            </a:pPr>
            <a:endParaRPr lang="it-IT" altLang="it-IT" dirty="0" smtClean="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33</a:t>
            </a:fld>
            <a:endParaRPr lang="it-IT"/>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6834" y="85458"/>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61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smtClean="0"/>
              <a:t/>
            </a:r>
            <a:br>
              <a:rPr lang="fr-FR" dirty="0" smtClean="0"/>
            </a:br>
            <a:r>
              <a:rPr lang="fr-FR" dirty="0" smtClean="0"/>
              <a:t>Méthodologies </a:t>
            </a:r>
            <a:r>
              <a:rPr lang="fr-FR" dirty="0"/>
              <a:t>didactiques </a:t>
            </a:r>
            <a:r>
              <a:rPr lang="fr-FR" dirty="0" smtClean="0"/>
              <a:t>Innovantes </a:t>
            </a:r>
            <a:r>
              <a:rPr lang="fr-FR" dirty="0"/>
              <a:t>pour l’entrepreneuriat</a:t>
            </a:r>
            <a:r>
              <a:rPr lang="it-IT" dirty="0" smtClean="0"/>
              <a:t>: </a:t>
            </a:r>
            <a:r>
              <a:rPr lang="it-IT" i="1" dirty="0" err="1" smtClean="0"/>
              <a:t>learning</a:t>
            </a:r>
            <a:r>
              <a:rPr lang="it-IT" i="1" dirty="0" smtClean="0"/>
              <a:t> by </a:t>
            </a:r>
            <a:r>
              <a:rPr lang="it-IT" i="1" dirty="0" err="1" smtClean="0"/>
              <a:t>doing</a:t>
            </a:r>
            <a:endParaRPr lang="it-IT" i="1" dirty="0"/>
          </a:p>
        </p:txBody>
      </p:sp>
      <p:sp>
        <p:nvSpPr>
          <p:cNvPr id="3" name="Segnaposto contenuto 2"/>
          <p:cNvSpPr>
            <a:spLocks noGrp="1"/>
          </p:cNvSpPr>
          <p:nvPr>
            <p:ph idx="1"/>
          </p:nvPr>
        </p:nvSpPr>
        <p:spPr/>
        <p:txBody>
          <a:bodyPr>
            <a:normAutofit/>
          </a:bodyPr>
          <a:lstStyle/>
          <a:p>
            <a:pPr algn="just">
              <a:buFont typeface="Arial" panose="020B0604020202020204" pitchFamily="34" charset="0"/>
              <a:buChar char="•"/>
            </a:pPr>
            <a:r>
              <a:rPr lang="it-IT" altLang="it-IT" dirty="0" smtClean="0"/>
              <a:t> </a:t>
            </a:r>
            <a:r>
              <a:rPr lang="it-IT" altLang="it-IT" dirty="0" err="1" smtClean="0"/>
              <a:t>Apprentissage</a:t>
            </a:r>
            <a:r>
              <a:rPr lang="it-IT" altLang="it-IT" dirty="0" smtClean="0"/>
              <a:t> à </a:t>
            </a:r>
            <a:r>
              <a:rPr lang="it-IT" altLang="it-IT" dirty="0" err="1" smtClean="0"/>
              <a:t>travers</a:t>
            </a:r>
            <a:r>
              <a:rPr lang="it-IT" altLang="it-IT" dirty="0" smtClean="0"/>
              <a:t> </a:t>
            </a:r>
            <a:r>
              <a:rPr lang="it-IT" altLang="it-IT" dirty="0" err="1" smtClean="0"/>
              <a:t>l’action</a:t>
            </a:r>
            <a:r>
              <a:rPr lang="it-IT" altLang="it-IT" dirty="0" smtClean="0"/>
              <a:t>. </a:t>
            </a:r>
          </a:p>
          <a:p>
            <a:pPr algn="just">
              <a:buFont typeface="Arial" panose="020B0604020202020204" pitchFamily="34" charset="0"/>
              <a:buChar char="•"/>
            </a:pPr>
            <a:r>
              <a:rPr lang="it-IT" altLang="it-IT" dirty="0"/>
              <a:t> </a:t>
            </a:r>
            <a:r>
              <a:rPr lang="it-IT" altLang="it-IT" dirty="0" smtClean="0"/>
              <a:t>L’</a:t>
            </a:r>
            <a:r>
              <a:rPr lang="it-IT" altLang="it-IT" dirty="0" err="1" smtClean="0"/>
              <a:t>objectif</a:t>
            </a:r>
            <a:r>
              <a:rPr lang="it-IT" altLang="it-IT" dirty="0" smtClean="0"/>
              <a:t> de </a:t>
            </a:r>
            <a:r>
              <a:rPr lang="it-IT" altLang="it-IT" dirty="0" err="1" smtClean="0"/>
              <a:t>cette</a:t>
            </a:r>
            <a:r>
              <a:rPr lang="it-IT" altLang="it-IT" dirty="0" smtClean="0"/>
              <a:t> </a:t>
            </a:r>
            <a:r>
              <a:rPr lang="it-IT" altLang="it-IT" dirty="0" err="1" smtClean="0"/>
              <a:t>méthodologie</a:t>
            </a:r>
            <a:r>
              <a:rPr lang="it-IT" altLang="it-IT" dirty="0" smtClean="0"/>
              <a:t> est </a:t>
            </a:r>
            <a:r>
              <a:rPr lang="it-IT" altLang="it-IT" dirty="0" err="1" smtClean="0"/>
              <a:t>enseigner</a:t>
            </a:r>
            <a:r>
              <a:rPr lang="it-IT" altLang="it-IT" dirty="0" smtClean="0"/>
              <a:t> «</a:t>
            </a:r>
            <a:r>
              <a:rPr lang="it-IT" altLang="it-IT" dirty="0" err="1" smtClean="0"/>
              <a:t>savoir</a:t>
            </a:r>
            <a:r>
              <a:rPr lang="it-IT" altLang="it-IT" dirty="0" smtClean="0"/>
              <a:t> </a:t>
            </a:r>
            <a:r>
              <a:rPr lang="it-IT" altLang="it-IT" dirty="0" err="1" smtClean="0"/>
              <a:t>comment</a:t>
            </a:r>
            <a:r>
              <a:rPr lang="it-IT" altLang="it-IT" dirty="0" smtClean="0"/>
              <a:t> </a:t>
            </a:r>
            <a:r>
              <a:rPr lang="it-IT" altLang="it-IT" dirty="0" err="1" smtClean="0"/>
              <a:t>faire</a:t>
            </a:r>
            <a:r>
              <a:rPr lang="it-IT" altLang="it-IT" dirty="0" smtClean="0"/>
              <a:t> à», </a:t>
            </a:r>
            <a:r>
              <a:rPr lang="it-IT" altLang="it-IT" dirty="0" err="1" smtClean="0"/>
              <a:t>plutôt</a:t>
            </a:r>
            <a:r>
              <a:rPr lang="it-IT" altLang="it-IT" dirty="0" smtClean="0"/>
              <a:t> </a:t>
            </a:r>
            <a:r>
              <a:rPr lang="it-IT" altLang="it-IT" dirty="0" err="1" smtClean="0"/>
              <a:t>que</a:t>
            </a:r>
            <a:r>
              <a:rPr lang="it-IT" altLang="it-IT" dirty="0" smtClean="0"/>
              <a:t> «</a:t>
            </a:r>
            <a:r>
              <a:rPr lang="it-IT" altLang="it-IT" dirty="0" err="1" smtClean="0"/>
              <a:t>savoir</a:t>
            </a:r>
            <a:r>
              <a:rPr lang="it-IT" altLang="it-IT" dirty="0" smtClean="0"/>
              <a:t> </a:t>
            </a:r>
            <a:r>
              <a:rPr lang="it-IT" altLang="it-IT" dirty="0" err="1" smtClean="0"/>
              <a:t>que</a:t>
            </a:r>
            <a:r>
              <a:rPr lang="it-IT" altLang="it-IT" dirty="0" smtClean="0"/>
              <a:t>». </a:t>
            </a:r>
          </a:p>
          <a:p>
            <a:pPr algn="just">
              <a:buFont typeface="Arial" panose="020B0604020202020204" pitchFamily="34" charset="0"/>
              <a:buChar char="•"/>
            </a:pPr>
            <a:r>
              <a:rPr lang="it-IT" altLang="it-IT" dirty="0" smtClean="0"/>
              <a:t> Le </a:t>
            </a:r>
            <a:r>
              <a:rPr lang="it-IT" altLang="it-IT" dirty="0" err="1" smtClean="0"/>
              <a:t>personne</a:t>
            </a:r>
            <a:r>
              <a:rPr lang="it-IT" altLang="it-IT" dirty="0" smtClean="0"/>
              <a:t> </a:t>
            </a:r>
            <a:r>
              <a:rPr lang="it-IT" altLang="it-IT" dirty="0" err="1" smtClean="0"/>
              <a:t>comprend</a:t>
            </a:r>
            <a:r>
              <a:rPr lang="it-IT" altLang="it-IT" dirty="0" smtClean="0"/>
              <a:t> l’</a:t>
            </a:r>
            <a:r>
              <a:rPr lang="it-IT" altLang="it-IT" dirty="0" err="1" smtClean="0"/>
              <a:t>importance</a:t>
            </a:r>
            <a:r>
              <a:rPr lang="it-IT" altLang="it-IT" dirty="0" smtClean="0"/>
              <a:t> de la </a:t>
            </a:r>
            <a:r>
              <a:rPr lang="it-IT" altLang="it-IT" dirty="0" err="1" smtClean="0"/>
              <a:t>connaissance</a:t>
            </a:r>
            <a:r>
              <a:rPr lang="it-IT" altLang="it-IT" dirty="0" smtClean="0"/>
              <a:t> et </a:t>
            </a:r>
            <a:r>
              <a:rPr lang="it-IT" altLang="it-IT" dirty="0" err="1" smtClean="0"/>
              <a:t>comment</a:t>
            </a:r>
            <a:r>
              <a:rPr lang="it-IT" altLang="it-IT" dirty="0" smtClean="0"/>
              <a:t> </a:t>
            </a:r>
            <a:r>
              <a:rPr lang="it-IT" altLang="it-IT" dirty="0" err="1" smtClean="0"/>
              <a:t>utiliser</a:t>
            </a:r>
            <a:r>
              <a:rPr lang="it-IT" altLang="it-IT" dirty="0" smtClean="0"/>
              <a:t> </a:t>
            </a:r>
            <a:r>
              <a:rPr lang="it-IT" altLang="it-IT" dirty="0" err="1" smtClean="0"/>
              <a:t>cette</a:t>
            </a:r>
            <a:r>
              <a:rPr lang="it-IT" altLang="it-IT" dirty="0" smtClean="0"/>
              <a:t> </a:t>
            </a:r>
            <a:r>
              <a:rPr lang="it-IT" altLang="it-IT" dirty="0" err="1" smtClean="0"/>
              <a:t>connaissance</a:t>
            </a:r>
            <a:r>
              <a:rPr lang="it-IT" altLang="it-IT" dirty="0" smtClean="0"/>
              <a:t>. </a:t>
            </a:r>
          </a:p>
          <a:p>
            <a:pPr algn="just">
              <a:buFont typeface="Arial" panose="020B0604020202020204" pitchFamily="34" charset="0"/>
              <a:buChar char="•"/>
            </a:pPr>
            <a:r>
              <a:rPr lang="it-IT" altLang="it-IT" dirty="0" smtClean="0"/>
              <a:t> On </a:t>
            </a:r>
            <a:r>
              <a:rPr lang="it-IT" altLang="it-IT" dirty="0" err="1" smtClean="0"/>
              <a:t>peut</a:t>
            </a:r>
            <a:r>
              <a:rPr lang="it-IT" altLang="it-IT" dirty="0" smtClean="0"/>
              <a:t> l’</a:t>
            </a:r>
            <a:r>
              <a:rPr lang="it-IT" altLang="it-IT" dirty="0" err="1" smtClean="0"/>
              <a:t>appliquer</a:t>
            </a:r>
            <a:r>
              <a:rPr lang="it-IT" altLang="it-IT" dirty="0" smtClean="0"/>
              <a:t> en </a:t>
            </a:r>
            <a:r>
              <a:rPr lang="it-IT" altLang="it-IT" dirty="0" err="1" smtClean="0"/>
              <a:t>organiosant</a:t>
            </a:r>
            <a:r>
              <a:rPr lang="it-IT" altLang="it-IT" dirty="0" smtClean="0"/>
              <a:t> </a:t>
            </a:r>
            <a:r>
              <a:rPr lang="it-IT" altLang="it-IT" dirty="0" err="1" smtClean="0"/>
              <a:t>des</a:t>
            </a:r>
            <a:r>
              <a:rPr lang="it-IT" altLang="it-IT" dirty="0" smtClean="0"/>
              <a:t> «</a:t>
            </a:r>
            <a:r>
              <a:rPr lang="it-IT" altLang="it-IT" i="1" dirty="0" smtClean="0"/>
              <a:t>Goal-</a:t>
            </a:r>
            <a:r>
              <a:rPr lang="it-IT" altLang="it-IT" i="1" dirty="0" err="1" smtClean="0"/>
              <a:t>Based</a:t>
            </a:r>
            <a:r>
              <a:rPr lang="it-IT" altLang="it-IT" i="1" dirty="0" smtClean="0"/>
              <a:t>-</a:t>
            </a:r>
            <a:r>
              <a:rPr lang="it-IT" altLang="it-IT" i="1" dirty="0" err="1" smtClean="0"/>
              <a:t>Scenarios</a:t>
            </a:r>
            <a:r>
              <a:rPr lang="it-IT" altLang="it-IT" dirty="0" smtClean="0"/>
              <a:t>» </a:t>
            </a:r>
            <a:r>
              <a:rPr lang="it-IT" altLang="it-IT" dirty="0"/>
              <a:t>(</a:t>
            </a:r>
            <a:r>
              <a:rPr lang="it-IT" altLang="it-IT" dirty="0" err="1"/>
              <a:t>GBSs</a:t>
            </a:r>
            <a:r>
              <a:rPr lang="it-IT" altLang="it-IT" dirty="0"/>
              <a:t>), </a:t>
            </a:r>
            <a:r>
              <a:rPr lang="it-IT" altLang="it-IT" dirty="0" err="1" smtClean="0"/>
              <a:t>simulations</a:t>
            </a:r>
            <a:r>
              <a:rPr lang="it-IT" altLang="it-IT" dirty="0" smtClean="0"/>
              <a:t> </a:t>
            </a:r>
            <a:r>
              <a:rPr lang="it-IT" altLang="it-IT" dirty="0" err="1" smtClean="0"/>
              <a:t>où</a:t>
            </a:r>
            <a:r>
              <a:rPr lang="it-IT" altLang="it-IT" dirty="0" smtClean="0"/>
              <a:t> l’</a:t>
            </a:r>
            <a:r>
              <a:rPr lang="it-IT" altLang="it-IT" dirty="0" err="1" smtClean="0"/>
              <a:t>étudiant</a:t>
            </a:r>
            <a:r>
              <a:rPr lang="it-IT" altLang="it-IT" dirty="0" smtClean="0"/>
              <a:t> </a:t>
            </a:r>
            <a:r>
              <a:rPr lang="it-IT" altLang="it-IT" dirty="0" err="1" smtClean="0"/>
              <a:t>obtient</a:t>
            </a:r>
            <a:r>
              <a:rPr lang="it-IT" altLang="it-IT" dirty="0" smtClean="0"/>
              <a:t> un </a:t>
            </a:r>
            <a:r>
              <a:rPr lang="it-IT" altLang="it-IT" dirty="0" err="1" smtClean="0"/>
              <a:t>resultat</a:t>
            </a:r>
            <a:r>
              <a:rPr lang="it-IT" altLang="it-IT" dirty="0" smtClean="0"/>
              <a:t> </a:t>
            </a:r>
            <a:r>
              <a:rPr lang="it-IT" altLang="it-IT" dirty="0" err="1" smtClean="0"/>
              <a:t>professionnel</a:t>
            </a:r>
            <a:r>
              <a:rPr lang="it-IT" altLang="it-IT" dirty="0" smtClean="0"/>
              <a:t> en </a:t>
            </a:r>
            <a:r>
              <a:rPr lang="it-IT" altLang="it-IT" dirty="0" err="1" smtClean="0"/>
              <a:t>ulilisant</a:t>
            </a:r>
            <a:r>
              <a:rPr lang="it-IT" altLang="it-IT" dirty="0" smtClean="0"/>
              <a:t> </a:t>
            </a:r>
            <a:r>
              <a:rPr lang="it-IT" altLang="it-IT" dirty="0" err="1" smtClean="0"/>
              <a:t>ses</a:t>
            </a:r>
            <a:r>
              <a:rPr lang="it-IT" altLang="it-IT" dirty="0" smtClean="0"/>
              <a:t> </a:t>
            </a:r>
            <a:r>
              <a:rPr lang="it-IT" altLang="it-IT" dirty="0" err="1" smtClean="0"/>
              <a:t>connaissances</a:t>
            </a:r>
            <a:r>
              <a:rPr lang="it-IT" altLang="it-IT" dirty="0" smtClean="0"/>
              <a:t> et </a:t>
            </a:r>
            <a:r>
              <a:rPr lang="it-IT" altLang="it-IT" dirty="0" err="1" smtClean="0"/>
              <a:t>abilités</a:t>
            </a:r>
            <a:r>
              <a:rPr lang="it-IT" altLang="it-IT" dirty="0" smtClean="0"/>
              <a:t> </a:t>
            </a:r>
            <a:r>
              <a:rPr lang="it-IT" altLang="it-IT" dirty="0" err="1" smtClean="0"/>
              <a:t>fonctionnelles</a:t>
            </a:r>
            <a:r>
              <a:rPr lang="it-IT" altLang="it-IT" dirty="0"/>
              <a:t>.</a:t>
            </a:r>
            <a:endParaRPr lang="it-IT" altLang="it-IT" dirty="0" smtClean="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34</a:t>
            </a:fld>
            <a:endParaRPr lang="it-IT"/>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2830" y="137163"/>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105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smtClean="0"/>
              <a:t/>
            </a:r>
            <a:br>
              <a:rPr lang="fr-FR" dirty="0" smtClean="0"/>
            </a:br>
            <a:r>
              <a:rPr lang="fr-FR" dirty="0" smtClean="0"/>
              <a:t>Méthodologies </a:t>
            </a:r>
            <a:r>
              <a:rPr lang="fr-FR" dirty="0"/>
              <a:t>didactiques </a:t>
            </a:r>
            <a:r>
              <a:rPr lang="fr-FR" dirty="0" smtClean="0"/>
              <a:t>Innovantes </a:t>
            </a:r>
            <a:r>
              <a:rPr lang="fr-FR" dirty="0"/>
              <a:t>pour l’entrepreneuriat</a:t>
            </a:r>
            <a:r>
              <a:rPr lang="it-IT" dirty="0" smtClean="0"/>
              <a:t>: </a:t>
            </a:r>
            <a:r>
              <a:rPr lang="it-IT" i="1" dirty="0" err="1" smtClean="0"/>
              <a:t>problem</a:t>
            </a:r>
            <a:r>
              <a:rPr lang="it-IT" i="1" dirty="0" smtClean="0"/>
              <a:t> </a:t>
            </a:r>
            <a:r>
              <a:rPr lang="it-IT" i="1" dirty="0" err="1" smtClean="0"/>
              <a:t>solving</a:t>
            </a:r>
            <a:endParaRPr lang="it-IT" i="1" dirty="0"/>
          </a:p>
        </p:txBody>
      </p:sp>
      <p:sp>
        <p:nvSpPr>
          <p:cNvPr id="3" name="Segnaposto contenuto 2"/>
          <p:cNvSpPr>
            <a:spLocks noGrp="1"/>
          </p:cNvSpPr>
          <p:nvPr>
            <p:ph idx="1"/>
          </p:nvPr>
        </p:nvSpPr>
        <p:spPr/>
        <p:txBody>
          <a:bodyPr>
            <a:normAutofit/>
          </a:bodyPr>
          <a:lstStyle/>
          <a:p>
            <a:pPr algn="just">
              <a:buFont typeface="Arial" panose="020B0604020202020204" pitchFamily="34" charset="0"/>
              <a:buChar char="•"/>
            </a:pPr>
            <a:r>
              <a:rPr lang="it-IT" altLang="it-IT" dirty="0" smtClean="0"/>
              <a:t> </a:t>
            </a:r>
            <a:r>
              <a:rPr lang="it-IT" altLang="it-IT" dirty="0" err="1" smtClean="0"/>
              <a:t>Cette</a:t>
            </a:r>
            <a:r>
              <a:rPr lang="it-IT" altLang="it-IT" dirty="0" smtClean="0"/>
              <a:t> </a:t>
            </a:r>
            <a:r>
              <a:rPr lang="it-IT" altLang="it-IT" dirty="0" err="1" smtClean="0"/>
              <a:t>méthode</a:t>
            </a:r>
            <a:r>
              <a:rPr lang="it-IT" altLang="it-IT" dirty="0" smtClean="0"/>
              <a:t> </a:t>
            </a:r>
            <a:r>
              <a:rPr lang="it-IT" altLang="it-IT" dirty="0" err="1" smtClean="0"/>
              <a:t>fait</a:t>
            </a:r>
            <a:r>
              <a:rPr lang="it-IT" altLang="it-IT" dirty="0"/>
              <a:t>  </a:t>
            </a:r>
            <a:r>
              <a:rPr lang="it-IT" altLang="it-IT" dirty="0" err="1" smtClean="0"/>
              <a:t>référence</a:t>
            </a:r>
            <a:r>
              <a:rPr lang="it-IT" altLang="it-IT" dirty="0" smtClean="0"/>
              <a:t> à l’ensemble </a:t>
            </a:r>
            <a:r>
              <a:rPr lang="it-IT" altLang="it-IT" dirty="0" err="1" smtClean="0"/>
              <a:t>des</a:t>
            </a:r>
            <a:r>
              <a:rPr lang="it-IT" altLang="it-IT" dirty="0" smtClean="0"/>
              <a:t> </a:t>
            </a:r>
            <a:r>
              <a:rPr lang="it-IT" altLang="it-IT" dirty="0" err="1" smtClean="0"/>
              <a:t>procédés</a:t>
            </a:r>
            <a:r>
              <a:rPr lang="it-IT" altLang="it-IT" dirty="0" smtClean="0"/>
              <a:t> pour </a:t>
            </a:r>
            <a:r>
              <a:rPr lang="it-IT" altLang="it-IT" dirty="0" err="1" smtClean="0"/>
              <a:t>analyser</a:t>
            </a:r>
            <a:r>
              <a:rPr lang="it-IT" altLang="it-IT" dirty="0" smtClean="0"/>
              <a:t>, </a:t>
            </a:r>
            <a:r>
              <a:rPr lang="it-IT" altLang="it-IT" dirty="0" err="1" smtClean="0"/>
              <a:t>affronter</a:t>
            </a:r>
            <a:r>
              <a:rPr lang="it-IT" altLang="it-IT" dirty="0" smtClean="0"/>
              <a:t> et </a:t>
            </a:r>
            <a:r>
              <a:rPr lang="it-IT" altLang="it-IT" dirty="0" err="1" smtClean="0"/>
              <a:t>résoudre</a:t>
            </a:r>
            <a:r>
              <a:rPr lang="it-IT" altLang="it-IT" dirty="0" smtClean="0"/>
              <a:t> </a:t>
            </a:r>
            <a:r>
              <a:rPr lang="it-IT" altLang="it-IT" dirty="0" err="1" smtClean="0"/>
              <a:t>situations</a:t>
            </a:r>
            <a:r>
              <a:rPr lang="it-IT" altLang="it-IT" dirty="0" smtClean="0"/>
              <a:t> </a:t>
            </a:r>
            <a:r>
              <a:rPr lang="it-IT" altLang="it-IT" dirty="0" err="1" smtClean="0"/>
              <a:t>problématiques</a:t>
            </a:r>
            <a:r>
              <a:rPr lang="it-IT" altLang="it-IT" dirty="0" smtClean="0"/>
              <a:t>. </a:t>
            </a:r>
          </a:p>
          <a:p>
            <a:pPr>
              <a:buFont typeface="Arial" panose="020B0604020202020204" pitchFamily="34" charset="0"/>
              <a:buChar char="•"/>
            </a:pPr>
            <a:r>
              <a:rPr lang="it-IT" altLang="it-IT" dirty="0" smtClean="0"/>
              <a:t> </a:t>
            </a:r>
            <a:r>
              <a:rPr lang="it-IT" altLang="it-IT" dirty="0" err="1" smtClean="0"/>
              <a:t>Les</a:t>
            </a:r>
            <a:r>
              <a:rPr lang="it-IT" altLang="it-IT" dirty="0" smtClean="0"/>
              <a:t> </a:t>
            </a:r>
            <a:r>
              <a:rPr lang="it-IT" altLang="it-IT" dirty="0" err="1" smtClean="0"/>
              <a:t>objectifs</a:t>
            </a:r>
            <a:r>
              <a:rPr lang="it-IT" altLang="it-IT" dirty="0" smtClean="0"/>
              <a:t> de </a:t>
            </a:r>
            <a:r>
              <a:rPr lang="it-IT" altLang="it-IT" dirty="0" err="1" smtClean="0"/>
              <a:t>cette</a:t>
            </a:r>
            <a:r>
              <a:rPr lang="it-IT" altLang="it-IT" dirty="0"/>
              <a:t> </a:t>
            </a:r>
            <a:r>
              <a:rPr lang="it-IT" altLang="it-IT" dirty="0" err="1" smtClean="0"/>
              <a:t>méthode</a:t>
            </a:r>
            <a:r>
              <a:rPr lang="it-IT" altLang="it-IT" dirty="0" smtClean="0"/>
              <a:t> </a:t>
            </a:r>
            <a:r>
              <a:rPr lang="it-IT" altLang="it-IT" dirty="0" err="1" smtClean="0"/>
              <a:t>sont</a:t>
            </a:r>
            <a:r>
              <a:rPr lang="it-IT" altLang="it-IT" dirty="0" smtClean="0"/>
              <a:t>:  </a:t>
            </a:r>
          </a:p>
          <a:p>
            <a:pPr lvl="1">
              <a:buFont typeface="Arial" panose="020B0604020202020204" pitchFamily="34" charset="0"/>
              <a:buChar char="•"/>
            </a:pPr>
            <a:r>
              <a:rPr lang="it-IT" altLang="it-IT" dirty="0" err="1" smtClean="0"/>
              <a:t>chercher</a:t>
            </a:r>
            <a:r>
              <a:rPr lang="it-IT" altLang="it-IT" dirty="0" smtClean="0"/>
              <a:t> la </a:t>
            </a:r>
            <a:r>
              <a:rPr lang="it-IT" altLang="it-IT" dirty="0" err="1" smtClean="0"/>
              <a:t>responsabilité</a:t>
            </a:r>
            <a:r>
              <a:rPr lang="it-IT" altLang="it-IT" dirty="0" smtClean="0"/>
              <a:t> d’une </a:t>
            </a:r>
            <a:r>
              <a:rPr lang="it-IT" altLang="it-IT" dirty="0"/>
              <a:t>situation </a:t>
            </a:r>
            <a:r>
              <a:rPr lang="it-IT" altLang="it-IT" dirty="0" err="1" smtClean="0"/>
              <a:t>problématique</a:t>
            </a:r>
            <a:r>
              <a:rPr lang="it-IT" altLang="it-IT" dirty="0"/>
              <a:t> pour </a:t>
            </a:r>
            <a:r>
              <a:rPr lang="it-IT" altLang="it-IT" dirty="0" err="1" smtClean="0"/>
              <a:t>accélérer</a:t>
            </a:r>
            <a:r>
              <a:rPr lang="it-IT" altLang="it-IT" dirty="0" smtClean="0"/>
              <a:t> la </a:t>
            </a:r>
            <a:r>
              <a:rPr lang="it-IT" altLang="it-IT" dirty="0" err="1" smtClean="0"/>
              <a:t>résolution</a:t>
            </a:r>
            <a:r>
              <a:rPr lang="it-IT" altLang="it-IT" dirty="0" smtClean="0"/>
              <a:t> </a:t>
            </a:r>
            <a:r>
              <a:rPr lang="it-IT" altLang="it-IT" dirty="0" err="1" smtClean="0"/>
              <a:t>du</a:t>
            </a:r>
            <a:r>
              <a:rPr lang="it-IT" altLang="it-IT" dirty="0" smtClean="0"/>
              <a:t> </a:t>
            </a:r>
            <a:r>
              <a:rPr lang="it-IT" altLang="it-IT" dirty="0" err="1" smtClean="0"/>
              <a:t>problème</a:t>
            </a:r>
            <a:r>
              <a:rPr lang="it-IT" altLang="it-IT" dirty="0" smtClean="0"/>
              <a:t>. </a:t>
            </a:r>
          </a:p>
          <a:p>
            <a:pPr lvl="1">
              <a:buFont typeface="Arial" panose="020B0604020202020204" pitchFamily="34" charset="0"/>
              <a:buChar char="•"/>
            </a:pPr>
            <a:r>
              <a:rPr lang="it-IT" altLang="it-IT" dirty="0" err="1"/>
              <a:t>t</a:t>
            </a:r>
            <a:r>
              <a:rPr lang="it-IT" altLang="it-IT" dirty="0" err="1" smtClean="0"/>
              <a:t>rouver</a:t>
            </a:r>
            <a:r>
              <a:rPr lang="it-IT" altLang="it-IT" dirty="0" smtClean="0"/>
              <a:t> la </a:t>
            </a:r>
            <a:r>
              <a:rPr lang="it-IT" altLang="it-IT" dirty="0" err="1" smtClean="0"/>
              <a:t>solution</a:t>
            </a:r>
            <a:r>
              <a:rPr lang="it-IT" altLang="it-IT" dirty="0" smtClean="0"/>
              <a:t> et </a:t>
            </a:r>
            <a:r>
              <a:rPr lang="it-IT" altLang="it-IT" dirty="0" err="1" smtClean="0"/>
              <a:t>réaliser</a:t>
            </a:r>
            <a:r>
              <a:rPr lang="it-IT" altLang="it-IT" dirty="0" smtClean="0"/>
              <a:t> une </a:t>
            </a:r>
            <a:r>
              <a:rPr lang="it-IT" altLang="it-IT" dirty="0" err="1" smtClean="0"/>
              <a:t>description</a:t>
            </a:r>
            <a:r>
              <a:rPr lang="it-IT" altLang="it-IT" dirty="0" smtClean="0"/>
              <a:t> </a:t>
            </a:r>
            <a:r>
              <a:rPr lang="it-IT" altLang="it-IT" dirty="0" err="1" smtClean="0"/>
              <a:t>détaillée</a:t>
            </a:r>
            <a:r>
              <a:rPr lang="it-IT" altLang="it-IT" dirty="0" smtClean="0"/>
              <a:t> </a:t>
            </a:r>
            <a:r>
              <a:rPr lang="it-IT" altLang="it-IT" dirty="0" err="1" smtClean="0"/>
              <a:t>du</a:t>
            </a:r>
            <a:r>
              <a:rPr lang="it-IT" altLang="it-IT" dirty="0" smtClean="0"/>
              <a:t> </a:t>
            </a:r>
            <a:r>
              <a:rPr lang="it-IT" altLang="it-IT" dirty="0" err="1" smtClean="0"/>
              <a:t>problème</a:t>
            </a:r>
            <a:r>
              <a:rPr lang="it-IT" altLang="it-IT" dirty="0" smtClean="0"/>
              <a:t> et de la </a:t>
            </a:r>
            <a:r>
              <a:rPr lang="it-IT" altLang="it-IT" dirty="0" err="1" smtClean="0"/>
              <a:t>méthode</a:t>
            </a:r>
            <a:r>
              <a:rPr lang="it-IT" altLang="it-IT" dirty="0" smtClean="0"/>
              <a:t> pour la </a:t>
            </a:r>
            <a:r>
              <a:rPr lang="it-IT" altLang="it-IT" dirty="0" err="1" smtClean="0"/>
              <a:t>résolution</a:t>
            </a:r>
            <a:r>
              <a:rPr lang="it-IT" altLang="it-IT" dirty="0" smtClean="0"/>
              <a:t>, </a:t>
            </a:r>
            <a:r>
              <a:rPr lang="it-IT" altLang="it-IT" dirty="0" err="1" smtClean="0"/>
              <a:t>même</a:t>
            </a:r>
            <a:r>
              <a:rPr lang="it-IT" altLang="it-IT" dirty="0" smtClean="0"/>
              <a:t> si il </a:t>
            </a:r>
            <a:r>
              <a:rPr lang="it-IT" altLang="it-IT" dirty="0" err="1" smtClean="0"/>
              <a:t>n’y</a:t>
            </a:r>
            <a:r>
              <a:rPr lang="it-IT" altLang="it-IT" dirty="0" smtClean="0"/>
              <a:t> a </a:t>
            </a:r>
            <a:r>
              <a:rPr lang="it-IT" altLang="it-IT" dirty="0" err="1" smtClean="0"/>
              <a:t>pas</a:t>
            </a:r>
            <a:r>
              <a:rPr lang="it-IT" altLang="it-IT" dirty="0" smtClean="0"/>
              <a:t> de </a:t>
            </a:r>
            <a:r>
              <a:rPr lang="it-IT" altLang="it-IT" dirty="0" err="1" smtClean="0"/>
              <a:t>solutions</a:t>
            </a:r>
            <a:r>
              <a:rPr lang="it-IT" altLang="it-IT" dirty="0" smtClean="0"/>
              <a:t> </a:t>
            </a:r>
            <a:r>
              <a:rPr lang="it-IT" altLang="it-IT" dirty="0" err="1" smtClean="0"/>
              <a:t>definitives</a:t>
            </a:r>
            <a:endParaRPr lang="it-IT" altLang="it-IT" dirty="0" smtClean="0"/>
          </a:p>
          <a:p>
            <a:pPr lvl="1">
              <a:buFont typeface="Arial" panose="020B0604020202020204" pitchFamily="34" charset="0"/>
              <a:buChar char="•"/>
            </a:pPr>
            <a:r>
              <a:rPr lang="it-IT" altLang="it-IT" dirty="0" err="1"/>
              <a:t>d</a:t>
            </a:r>
            <a:r>
              <a:rPr lang="it-IT" altLang="it-IT" dirty="0" err="1" smtClean="0"/>
              <a:t>étailer</a:t>
            </a:r>
            <a:r>
              <a:rPr lang="it-IT" altLang="it-IT" dirty="0" smtClean="0"/>
              <a:t> le </a:t>
            </a:r>
            <a:r>
              <a:rPr lang="it-IT" altLang="it-IT" dirty="0" err="1" smtClean="0"/>
              <a:t>problème</a:t>
            </a:r>
            <a:r>
              <a:rPr lang="it-IT" altLang="it-IT" dirty="0" smtClean="0"/>
              <a:t> et </a:t>
            </a:r>
            <a:r>
              <a:rPr lang="it-IT" altLang="it-IT" dirty="0" err="1" smtClean="0"/>
              <a:t>décrire</a:t>
            </a:r>
            <a:r>
              <a:rPr lang="it-IT" altLang="it-IT" dirty="0" smtClean="0"/>
              <a:t> le </a:t>
            </a:r>
            <a:r>
              <a:rPr lang="it-IT" altLang="it-IT" dirty="0" err="1" smtClean="0"/>
              <a:t>pas</a:t>
            </a:r>
            <a:r>
              <a:rPr lang="it-IT" altLang="it-IT" dirty="0" smtClean="0"/>
              <a:t> </a:t>
            </a:r>
            <a:r>
              <a:rPr lang="it-IT" altLang="it-IT" dirty="0" err="1" smtClean="0"/>
              <a:t>néceissaire</a:t>
            </a:r>
            <a:r>
              <a:rPr lang="it-IT" altLang="it-IT" dirty="0" smtClean="0"/>
              <a:t> à </a:t>
            </a:r>
            <a:r>
              <a:rPr lang="it-IT" altLang="it-IT" dirty="0" err="1" smtClean="0"/>
              <a:t>éviter</a:t>
            </a:r>
            <a:r>
              <a:rPr lang="it-IT" altLang="it-IT" dirty="0" smtClean="0"/>
              <a:t> </a:t>
            </a:r>
            <a:r>
              <a:rPr lang="it-IT" altLang="it-IT" dirty="0" err="1" smtClean="0"/>
              <a:t>que</a:t>
            </a:r>
            <a:r>
              <a:rPr lang="it-IT" altLang="it-IT" dirty="0" smtClean="0"/>
              <a:t> le </a:t>
            </a:r>
            <a:r>
              <a:rPr lang="it-IT" altLang="it-IT" dirty="0" err="1" smtClean="0"/>
              <a:t>problème</a:t>
            </a:r>
            <a:r>
              <a:rPr lang="it-IT" altLang="it-IT" dirty="0" smtClean="0"/>
              <a:t> se </a:t>
            </a:r>
            <a:r>
              <a:rPr lang="it-IT" altLang="it-IT" dirty="0" err="1" smtClean="0"/>
              <a:t>représente</a:t>
            </a:r>
            <a:r>
              <a:rPr lang="it-IT" altLang="it-IT" dirty="0" smtClean="0"/>
              <a:t>.</a:t>
            </a:r>
            <a:endParaRPr lang="it-IT" altLang="it-IT" dirty="0"/>
          </a:p>
          <a:p>
            <a:pPr algn="just">
              <a:buFont typeface="Arial" panose="020B0604020202020204" pitchFamily="34" charset="0"/>
              <a:buChar char="•"/>
            </a:pPr>
            <a:r>
              <a:rPr lang="it-IT" altLang="it-IT" dirty="0"/>
              <a:t> </a:t>
            </a:r>
            <a:r>
              <a:rPr lang="it-IT" altLang="it-IT" dirty="0" err="1" smtClean="0"/>
              <a:t>Donc</a:t>
            </a:r>
            <a:r>
              <a:rPr lang="it-IT" altLang="it-IT" dirty="0" smtClean="0"/>
              <a:t>, la </a:t>
            </a:r>
            <a:r>
              <a:rPr lang="it-IT" altLang="it-IT" dirty="0" err="1" smtClean="0"/>
              <a:t>finalité</a:t>
            </a:r>
            <a:r>
              <a:rPr lang="it-IT" altLang="it-IT" dirty="0" smtClean="0"/>
              <a:t> est </a:t>
            </a:r>
            <a:r>
              <a:rPr lang="it-IT" altLang="it-IT" dirty="0" err="1" smtClean="0"/>
              <a:t>améliorer</a:t>
            </a:r>
            <a:r>
              <a:rPr lang="it-IT" altLang="it-IT" dirty="0" smtClean="0"/>
              <a:t> </a:t>
            </a:r>
            <a:r>
              <a:rPr lang="it-IT" altLang="it-IT" dirty="0" err="1" smtClean="0"/>
              <a:t>les</a:t>
            </a:r>
            <a:r>
              <a:rPr lang="it-IT" altLang="it-IT" dirty="0" smtClean="0"/>
              <a:t> </a:t>
            </a:r>
            <a:r>
              <a:rPr lang="it-IT" altLang="it-IT" dirty="0" err="1" smtClean="0"/>
              <a:t>stratégies</a:t>
            </a:r>
            <a:r>
              <a:rPr lang="it-IT" altLang="it-IT" dirty="0" smtClean="0"/>
              <a:t> </a:t>
            </a:r>
            <a:r>
              <a:rPr lang="it-IT" altLang="it-IT" dirty="0" err="1" smtClean="0"/>
              <a:t>opérationelles</a:t>
            </a:r>
            <a:r>
              <a:rPr lang="it-IT" altLang="it-IT" dirty="0" smtClean="0"/>
              <a:t> pour </a:t>
            </a:r>
            <a:r>
              <a:rPr lang="it-IT" altLang="it-IT" dirty="0" err="1" smtClean="0"/>
              <a:t>arriver</a:t>
            </a:r>
            <a:r>
              <a:rPr lang="it-IT" altLang="it-IT" dirty="0" smtClean="0"/>
              <a:t> à une </a:t>
            </a:r>
            <a:r>
              <a:rPr lang="it-IT" altLang="it-IT" dirty="0" err="1" smtClean="0"/>
              <a:t>condition</a:t>
            </a:r>
            <a:r>
              <a:rPr lang="it-IT" altLang="it-IT" dirty="0" smtClean="0"/>
              <a:t> </a:t>
            </a:r>
            <a:r>
              <a:rPr lang="it-IT" altLang="it-IT" dirty="0" err="1" smtClean="0"/>
              <a:t>desiderée</a:t>
            </a:r>
            <a:r>
              <a:rPr lang="it-IT" altLang="it-IT" dirty="0" smtClean="0"/>
              <a:t> à partir d’une </a:t>
            </a:r>
            <a:r>
              <a:rPr lang="it-IT" altLang="it-IT" dirty="0" err="1" smtClean="0"/>
              <a:t>condition</a:t>
            </a:r>
            <a:r>
              <a:rPr lang="it-IT" altLang="it-IT" dirty="0" smtClean="0"/>
              <a:t> </a:t>
            </a:r>
            <a:r>
              <a:rPr lang="it-IT" altLang="it-IT" dirty="0" err="1" smtClean="0"/>
              <a:t>spécifique</a:t>
            </a:r>
            <a:r>
              <a:rPr lang="it-IT" altLang="it-IT" dirty="0" smtClean="0"/>
              <a:t>. </a:t>
            </a:r>
            <a:endParaRPr lang="it-IT" alt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35</a:t>
            </a:fld>
            <a:endParaRPr lang="it-IT"/>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3538" y="94434"/>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855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smtClean="0"/>
              <a:t/>
            </a:r>
            <a:br>
              <a:rPr lang="fr-FR" dirty="0" smtClean="0"/>
            </a:br>
            <a:r>
              <a:rPr lang="fr-FR" dirty="0" smtClean="0"/>
              <a:t>Méthodologies </a:t>
            </a:r>
            <a:r>
              <a:rPr lang="fr-FR" dirty="0"/>
              <a:t>didactiques </a:t>
            </a:r>
            <a:r>
              <a:rPr lang="fr-FR" dirty="0" smtClean="0"/>
              <a:t>Innovantes </a:t>
            </a:r>
            <a:r>
              <a:rPr lang="fr-FR" dirty="0"/>
              <a:t>pour </a:t>
            </a:r>
            <a:r>
              <a:rPr lang="fr-FR" dirty="0" smtClean="0"/>
              <a:t>l’entrepreneuriat: </a:t>
            </a:r>
            <a:r>
              <a:rPr lang="it-IT" i="1" dirty="0" err="1" smtClean="0"/>
              <a:t>role</a:t>
            </a:r>
            <a:r>
              <a:rPr lang="it-IT" i="1" dirty="0" smtClean="0"/>
              <a:t> </a:t>
            </a:r>
            <a:r>
              <a:rPr lang="it-IT" i="1" dirty="0" err="1" smtClean="0"/>
              <a:t>playing</a:t>
            </a:r>
            <a:endParaRPr lang="it-IT" i="1" dirty="0"/>
          </a:p>
        </p:txBody>
      </p:sp>
      <p:sp>
        <p:nvSpPr>
          <p:cNvPr id="3" name="Segnaposto contenuto 2"/>
          <p:cNvSpPr>
            <a:spLocks noGrp="1"/>
          </p:cNvSpPr>
          <p:nvPr>
            <p:ph idx="1"/>
          </p:nvPr>
        </p:nvSpPr>
        <p:spPr/>
        <p:txBody>
          <a:bodyPr>
            <a:normAutofit fontScale="92500" lnSpcReduction="10000"/>
          </a:bodyPr>
          <a:lstStyle/>
          <a:p>
            <a:pPr algn="just">
              <a:buFont typeface="Arial" panose="020B0604020202020204" pitchFamily="34" charset="0"/>
              <a:buChar char="•"/>
            </a:pPr>
            <a:r>
              <a:rPr lang="it-IT" altLang="it-IT" dirty="0" smtClean="0"/>
              <a:t> Le «</a:t>
            </a:r>
            <a:r>
              <a:rPr lang="it-IT" altLang="it-IT" i="1" dirty="0" err="1" smtClean="0"/>
              <a:t>role</a:t>
            </a:r>
            <a:r>
              <a:rPr lang="it-IT" altLang="it-IT" i="1" dirty="0" smtClean="0"/>
              <a:t> </a:t>
            </a:r>
            <a:r>
              <a:rPr lang="it-IT" altLang="it-IT" i="1" dirty="0" err="1" smtClean="0"/>
              <a:t>playing</a:t>
            </a:r>
            <a:r>
              <a:rPr lang="it-IT" altLang="it-IT" dirty="0" smtClean="0"/>
              <a:t>» </a:t>
            </a:r>
            <a:r>
              <a:rPr lang="it-IT" altLang="it-IT" dirty="0" err="1" smtClean="0"/>
              <a:t>consent</a:t>
            </a:r>
            <a:r>
              <a:rPr lang="it-IT" altLang="it-IT" dirty="0" smtClean="0"/>
              <a:t> de </a:t>
            </a:r>
            <a:r>
              <a:rPr lang="it-IT" altLang="it-IT" dirty="0" err="1" smtClean="0"/>
              <a:t>faire</a:t>
            </a:r>
            <a:r>
              <a:rPr lang="it-IT" altLang="it-IT" dirty="0" smtClean="0"/>
              <a:t> </a:t>
            </a:r>
            <a:r>
              <a:rPr lang="it-IT" altLang="it-IT" dirty="0" err="1" smtClean="0"/>
              <a:t>émerger</a:t>
            </a:r>
            <a:r>
              <a:rPr lang="it-IT" altLang="it-IT" dirty="0" smtClean="0"/>
              <a:t> le </a:t>
            </a:r>
            <a:r>
              <a:rPr lang="it-IT" altLang="it-IT" dirty="0" err="1" smtClean="0"/>
              <a:t>rôle</a:t>
            </a:r>
            <a:r>
              <a:rPr lang="it-IT" altLang="it-IT" dirty="0" smtClean="0"/>
              <a:t> et </a:t>
            </a:r>
            <a:r>
              <a:rPr lang="it-IT" altLang="it-IT" dirty="0" err="1" smtClean="0"/>
              <a:t>les</a:t>
            </a:r>
            <a:r>
              <a:rPr lang="it-IT" altLang="it-IT" dirty="0" smtClean="0"/>
              <a:t> </a:t>
            </a:r>
            <a:r>
              <a:rPr lang="it-IT" altLang="it-IT" dirty="0" err="1" smtClean="0"/>
              <a:t>règles</a:t>
            </a:r>
            <a:r>
              <a:rPr lang="it-IT" altLang="it-IT" dirty="0" smtClean="0"/>
              <a:t> </a:t>
            </a:r>
            <a:r>
              <a:rPr lang="it-IT" altLang="it-IT" dirty="0" err="1" smtClean="0"/>
              <a:t>comportamentales</a:t>
            </a:r>
            <a:r>
              <a:rPr lang="it-IT" altLang="it-IT" dirty="0" smtClean="0"/>
              <a:t> </a:t>
            </a:r>
            <a:r>
              <a:rPr lang="it-IT" altLang="it-IT" dirty="0" err="1" smtClean="0"/>
              <a:t>du</a:t>
            </a:r>
            <a:r>
              <a:rPr lang="it-IT" altLang="it-IT" dirty="0" smtClean="0"/>
              <a:t> </a:t>
            </a:r>
            <a:r>
              <a:rPr lang="it-IT" altLang="it-IT" dirty="0" err="1" smtClean="0"/>
              <a:t>potentiel</a:t>
            </a:r>
            <a:r>
              <a:rPr lang="it-IT" altLang="it-IT" dirty="0" smtClean="0"/>
              <a:t> </a:t>
            </a:r>
            <a:r>
              <a:rPr lang="it-IT" altLang="it-IT" dirty="0" err="1" smtClean="0"/>
              <a:t>éntrepreneur</a:t>
            </a:r>
            <a:r>
              <a:rPr lang="it-IT" altLang="it-IT" dirty="0" smtClean="0"/>
              <a:t> et sa </a:t>
            </a:r>
            <a:r>
              <a:rPr lang="it-IT" altLang="it-IT" dirty="0" err="1" smtClean="0"/>
              <a:t>créativité</a:t>
            </a:r>
            <a:r>
              <a:rPr lang="it-IT" altLang="it-IT" dirty="0" smtClean="0"/>
              <a:t> </a:t>
            </a:r>
            <a:r>
              <a:rPr lang="it-IT" altLang="it-IT" dirty="0" err="1" smtClean="0"/>
              <a:t>aussi</a:t>
            </a:r>
            <a:r>
              <a:rPr lang="it-IT" altLang="it-IT" dirty="0" smtClean="0"/>
              <a:t>. </a:t>
            </a:r>
            <a:endParaRPr lang="it-IT" altLang="it-IT" dirty="0"/>
          </a:p>
          <a:p>
            <a:pPr algn="just">
              <a:buFont typeface="Arial" panose="020B0604020202020204" pitchFamily="34" charset="0"/>
              <a:buChar char="•"/>
            </a:pPr>
            <a:r>
              <a:rPr lang="it-IT" altLang="it-IT" dirty="0" smtClean="0"/>
              <a:t> L’</a:t>
            </a:r>
            <a:r>
              <a:rPr lang="it-IT" altLang="it-IT" dirty="0" err="1" smtClean="0"/>
              <a:t>activité</a:t>
            </a:r>
            <a:r>
              <a:rPr lang="it-IT" altLang="it-IT" dirty="0" smtClean="0"/>
              <a:t> de </a:t>
            </a:r>
            <a:r>
              <a:rPr lang="it-IT" altLang="it-IT" i="1" dirty="0" err="1" smtClean="0"/>
              <a:t>role</a:t>
            </a:r>
            <a:r>
              <a:rPr lang="it-IT" altLang="it-IT" i="1" dirty="0" smtClean="0"/>
              <a:t> </a:t>
            </a:r>
            <a:r>
              <a:rPr lang="it-IT" altLang="it-IT" i="1" dirty="0" err="1" smtClean="0"/>
              <a:t>playing</a:t>
            </a:r>
            <a:r>
              <a:rPr lang="it-IT" altLang="it-IT" i="1" dirty="0" smtClean="0"/>
              <a:t> </a:t>
            </a:r>
            <a:r>
              <a:rPr lang="it-IT" altLang="it-IT" dirty="0" err="1" smtClean="0"/>
              <a:t>vient</a:t>
            </a:r>
            <a:r>
              <a:rPr lang="it-IT" altLang="it-IT" dirty="0" smtClean="0"/>
              <a:t> </a:t>
            </a:r>
            <a:r>
              <a:rPr lang="it-IT" altLang="it-IT" dirty="0" err="1" smtClean="0"/>
              <a:t>organisée</a:t>
            </a:r>
            <a:r>
              <a:rPr lang="it-IT" altLang="it-IT" dirty="0" smtClean="0"/>
              <a:t> </a:t>
            </a:r>
            <a:r>
              <a:rPr lang="it-IT" altLang="it-IT" dirty="0" err="1"/>
              <a:t>d</a:t>
            </a:r>
            <a:r>
              <a:rPr lang="it-IT" altLang="it-IT" dirty="0" err="1" smtClean="0"/>
              <a:t>ans</a:t>
            </a:r>
            <a:r>
              <a:rPr lang="it-IT" altLang="it-IT" dirty="0" smtClean="0"/>
              <a:t> un </a:t>
            </a:r>
            <a:r>
              <a:rPr lang="it-IT" altLang="it-IT" dirty="0" err="1" smtClean="0"/>
              <a:t>climat</a:t>
            </a:r>
            <a:r>
              <a:rPr lang="it-IT" altLang="it-IT" dirty="0" smtClean="0"/>
              <a:t> </a:t>
            </a:r>
            <a:r>
              <a:rPr lang="it-IT" altLang="it-IT" dirty="0" err="1" smtClean="0"/>
              <a:t>collaboratif</a:t>
            </a:r>
            <a:r>
              <a:rPr lang="it-IT" altLang="it-IT" dirty="0" smtClean="0"/>
              <a:t>, </a:t>
            </a:r>
            <a:r>
              <a:rPr lang="it-IT" altLang="it-IT" dirty="0" err="1" smtClean="0"/>
              <a:t>relâché</a:t>
            </a:r>
            <a:r>
              <a:rPr lang="it-IT" altLang="it-IT" dirty="0" smtClean="0"/>
              <a:t>, </a:t>
            </a:r>
            <a:r>
              <a:rPr lang="it-IT" altLang="it-IT" dirty="0" err="1" smtClean="0"/>
              <a:t>accueillant</a:t>
            </a:r>
            <a:r>
              <a:rPr lang="it-IT" altLang="it-IT" dirty="0" smtClean="0"/>
              <a:t>; </a:t>
            </a:r>
            <a:r>
              <a:rPr lang="it-IT" altLang="it-IT" dirty="0" err="1" smtClean="0"/>
              <a:t>cette</a:t>
            </a:r>
            <a:r>
              <a:rPr lang="it-IT" altLang="it-IT" dirty="0" smtClean="0"/>
              <a:t> </a:t>
            </a:r>
            <a:r>
              <a:rPr lang="it-IT" altLang="it-IT" dirty="0" err="1" smtClean="0"/>
              <a:t>activité</a:t>
            </a:r>
            <a:r>
              <a:rPr lang="it-IT" altLang="it-IT" dirty="0" smtClean="0"/>
              <a:t> s’</a:t>
            </a:r>
            <a:r>
              <a:rPr lang="it-IT" altLang="it-IT" dirty="0" err="1" smtClean="0"/>
              <a:t>articule</a:t>
            </a:r>
            <a:r>
              <a:rPr lang="it-IT" altLang="it-IT" dirty="0" smtClean="0"/>
              <a:t> en </a:t>
            </a:r>
            <a:r>
              <a:rPr lang="it-IT" altLang="it-IT" dirty="0" err="1" smtClean="0"/>
              <a:t>quatre</a:t>
            </a:r>
            <a:r>
              <a:rPr lang="it-IT" altLang="it-IT" dirty="0" smtClean="0"/>
              <a:t> </a:t>
            </a:r>
            <a:r>
              <a:rPr lang="it-IT" altLang="it-IT" dirty="0" err="1" smtClean="0"/>
              <a:t>phases</a:t>
            </a:r>
            <a:r>
              <a:rPr lang="it-IT" altLang="it-IT" dirty="0" smtClean="0"/>
              <a:t>:</a:t>
            </a:r>
            <a:endParaRPr lang="it-IT" altLang="it-IT" dirty="0"/>
          </a:p>
          <a:p>
            <a:pPr lvl="1" algn="just">
              <a:buFont typeface="Arial" panose="020B0604020202020204" pitchFamily="34" charset="0"/>
              <a:buChar char="•"/>
            </a:pPr>
            <a:r>
              <a:rPr lang="it-IT" altLang="it-IT" i="1" dirty="0" err="1" smtClean="0"/>
              <a:t>Warming</a:t>
            </a:r>
            <a:r>
              <a:rPr lang="it-IT" altLang="it-IT" i="1" dirty="0" smtClean="0"/>
              <a:t> </a:t>
            </a:r>
            <a:r>
              <a:rPr lang="it-IT" altLang="it-IT" i="1" dirty="0"/>
              <a:t>up</a:t>
            </a:r>
            <a:r>
              <a:rPr lang="it-IT" altLang="it-IT" dirty="0"/>
              <a:t>: </a:t>
            </a:r>
            <a:r>
              <a:rPr lang="it-IT" altLang="it-IT" dirty="0" smtClean="0"/>
              <a:t>à </a:t>
            </a:r>
            <a:r>
              <a:rPr lang="it-IT" altLang="it-IT" dirty="0" err="1" smtClean="0"/>
              <a:t>travers</a:t>
            </a:r>
            <a:r>
              <a:rPr lang="it-IT" altLang="it-IT" dirty="0" smtClean="0"/>
              <a:t> </a:t>
            </a:r>
            <a:r>
              <a:rPr lang="it-IT" altLang="it-IT" dirty="0" err="1" smtClean="0"/>
              <a:t>técniques</a:t>
            </a:r>
            <a:r>
              <a:rPr lang="it-IT" altLang="it-IT" dirty="0" smtClean="0"/>
              <a:t> </a:t>
            </a:r>
            <a:r>
              <a:rPr lang="it-IT" altLang="it-IT" dirty="0" err="1" smtClean="0"/>
              <a:t>spécifiques</a:t>
            </a:r>
            <a:r>
              <a:rPr lang="it-IT" altLang="it-IT" dirty="0" smtClean="0"/>
              <a:t> (sketch, </a:t>
            </a:r>
            <a:r>
              <a:rPr lang="it-IT" altLang="it-IT" dirty="0" err="1" smtClean="0"/>
              <a:t>scènes</a:t>
            </a:r>
            <a:r>
              <a:rPr lang="it-IT" altLang="it-IT" dirty="0" smtClean="0"/>
              <a:t>, </a:t>
            </a:r>
            <a:r>
              <a:rPr lang="it-IT" altLang="it-IT" dirty="0" err="1" smtClean="0"/>
              <a:t>interview</a:t>
            </a:r>
            <a:r>
              <a:rPr lang="it-IT" altLang="it-IT" dirty="0" smtClean="0"/>
              <a:t>, </a:t>
            </a:r>
            <a:r>
              <a:rPr lang="it-IT" altLang="it-IT" dirty="0" err="1" smtClean="0"/>
              <a:t>discussions</a:t>
            </a:r>
            <a:r>
              <a:rPr lang="it-IT" altLang="it-IT" dirty="0" smtClean="0"/>
              <a:t>, etc.</a:t>
            </a:r>
            <a:r>
              <a:rPr lang="it-IT" altLang="it-IT" dirty="0" smtClean="0"/>
              <a:t>), on va </a:t>
            </a:r>
            <a:r>
              <a:rPr lang="it-IT" altLang="it-IT" dirty="0" err="1" smtClean="0"/>
              <a:t>créer</a:t>
            </a:r>
            <a:r>
              <a:rPr lang="it-IT" altLang="it-IT" dirty="0" smtClean="0"/>
              <a:t> u </a:t>
            </a:r>
            <a:r>
              <a:rPr lang="it-IT" altLang="it-IT" dirty="0" err="1" smtClean="0"/>
              <a:t>climat</a:t>
            </a:r>
            <a:r>
              <a:rPr lang="it-IT" altLang="it-IT" dirty="0" smtClean="0"/>
              <a:t> </a:t>
            </a:r>
            <a:r>
              <a:rPr lang="it-IT" altLang="it-IT" dirty="0" err="1" smtClean="0"/>
              <a:t>serein</a:t>
            </a:r>
            <a:r>
              <a:rPr lang="it-IT" altLang="it-IT" dirty="0" smtClean="0"/>
              <a:t> </a:t>
            </a:r>
            <a:r>
              <a:rPr lang="it-IT" altLang="it-IT" dirty="0" smtClean="0"/>
              <a:t>et </a:t>
            </a:r>
            <a:r>
              <a:rPr lang="it-IT" altLang="it-IT" dirty="0" err="1" smtClean="0"/>
              <a:t>profitable</a:t>
            </a:r>
            <a:r>
              <a:rPr lang="it-IT" altLang="it-IT" dirty="0" smtClean="0"/>
              <a:t>. </a:t>
            </a:r>
          </a:p>
          <a:p>
            <a:pPr lvl="1" algn="just">
              <a:buFont typeface="Arial" panose="020B0604020202020204" pitchFamily="34" charset="0"/>
              <a:buChar char="•"/>
            </a:pPr>
            <a:r>
              <a:rPr lang="it-IT" altLang="it-IT" i="1" dirty="0" smtClean="0"/>
              <a:t>Action</a:t>
            </a:r>
            <a:r>
              <a:rPr lang="it-IT" altLang="it-IT" dirty="0" smtClean="0"/>
              <a:t>: </a:t>
            </a:r>
            <a:r>
              <a:rPr lang="it-IT" altLang="it-IT" dirty="0" err="1" smtClean="0"/>
              <a:t>les</a:t>
            </a:r>
            <a:r>
              <a:rPr lang="it-IT" altLang="it-IT" dirty="0" smtClean="0"/>
              <a:t> </a:t>
            </a:r>
            <a:r>
              <a:rPr lang="it-IT" altLang="it-IT" dirty="0" err="1" smtClean="0"/>
              <a:t>étudiants</a:t>
            </a:r>
            <a:r>
              <a:rPr lang="it-IT" altLang="it-IT" dirty="0" smtClean="0"/>
              <a:t> </a:t>
            </a:r>
            <a:r>
              <a:rPr lang="it-IT" altLang="it-IT" dirty="0" err="1" smtClean="0"/>
              <a:t>vont</a:t>
            </a:r>
            <a:r>
              <a:rPr lang="it-IT" altLang="it-IT" dirty="0" smtClean="0"/>
              <a:t> s’</a:t>
            </a:r>
            <a:r>
              <a:rPr lang="it-IT" altLang="it-IT" dirty="0" err="1" smtClean="0"/>
              <a:t>identifier</a:t>
            </a:r>
            <a:r>
              <a:rPr lang="it-IT" altLang="it-IT" dirty="0" smtClean="0"/>
              <a:t> en </a:t>
            </a:r>
            <a:r>
              <a:rPr lang="it-IT" altLang="it-IT" dirty="0" err="1" smtClean="0"/>
              <a:t>rôles</a:t>
            </a:r>
            <a:r>
              <a:rPr lang="it-IT" altLang="it-IT" dirty="0" smtClean="0"/>
              <a:t> </a:t>
            </a:r>
            <a:r>
              <a:rPr lang="it-IT" altLang="it-IT" dirty="0" err="1" smtClean="0"/>
              <a:t>différent</a:t>
            </a:r>
            <a:r>
              <a:rPr lang="it-IT" altLang="it-IT" dirty="0" smtClean="0"/>
              <a:t> et </a:t>
            </a:r>
            <a:r>
              <a:rPr lang="it-IT" altLang="it-IT" dirty="0" err="1" smtClean="0"/>
              <a:t>envisager</a:t>
            </a:r>
            <a:r>
              <a:rPr lang="it-IT" altLang="it-IT" dirty="0" smtClean="0"/>
              <a:t> </a:t>
            </a:r>
            <a:r>
              <a:rPr lang="it-IT" altLang="it-IT" dirty="0" err="1" smtClean="0"/>
              <a:t>des</a:t>
            </a:r>
            <a:r>
              <a:rPr lang="it-IT" altLang="it-IT" dirty="0" smtClean="0"/>
              <a:t> </a:t>
            </a:r>
            <a:r>
              <a:rPr lang="it-IT" altLang="it-IT" dirty="0" err="1" smtClean="0"/>
              <a:t>solutions</a:t>
            </a:r>
            <a:r>
              <a:rPr lang="it-IT" altLang="it-IT" dirty="0" smtClean="0"/>
              <a:t>. </a:t>
            </a:r>
          </a:p>
          <a:p>
            <a:pPr lvl="1" algn="just">
              <a:buFont typeface="Arial" panose="020B0604020202020204" pitchFamily="34" charset="0"/>
              <a:buChar char="•"/>
            </a:pPr>
            <a:r>
              <a:rPr lang="it-IT" altLang="it-IT" i="1" dirty="0" err="1" smtClean="0"/>
              <a:t>Cooling</a:t>
            </a:r>
            <a:r>
              <a:rPr lang="it-IT" altLang="it-IT" i="1" dirty="0" smtClean="0"/>
              <a:t> </a:t>
            </a:r>
            <a:r>
              <a:rPr lang="it-IT" altLang="it-IT" i="1" dirty="0"/>
              <a:t>off</a:t>
            </a:r>
            <a:r>
              <a:rPr lang="it-IT" altLang="it-IT" dirty="0"/>
              <a:t>: </a:t>
            </a:r>
            <a:r>
              <a:rPr lang="it-IT" altLang="it-IT" dirty="0" smtClean="0"/>
              <a:t>on termine </a:t>
            </a:r>
            <a:r>
              <a:rPr lang="it-IT" altLang="it-IT" dirty="0" err="1" smtClean="0"/>
              <a:t>avec</a:t>
            </a:r>
            <a:r>
              <a:rPr lang="it-IT" altLang="it-IT" dirty="0" smtClean="0"/>
              <a:t> </a:t>
            </a:r>
            <a:r>
              <a:rPr lang="it-IT" altLang="it-IT" dirty="0" err="1" smtClean="0"/>
              <a:t>les</a:t>
            </a:r>
            <a:r>
              <a:rPr lang="it-IT" altLang="it-IT" dirty="0"/>
              <a:t> </a:t>
            </a:r>
            <a:r>
              <a:rPr lang="it-IT" altLang="it-IT" dirty="0" err="1" smtClean="0"/>
              <a:t>rôles</a:t>
            </a:r>
            <a:r>
              <a:rPr lang="it-IT" altLang="it-IT" dirty="0" smtClean="0"/>
              <a:t> pour </a:t>
            </a:r>
            <a:r>
              <a:rPr lang="it-IT" altLang="it-IT" dirty="0" err="1" smtClean="0"/>
              <a:t>retrouver</a:t>
            </a:r>
            <a:r>
              <a:rPr lang="it-IT" altLang="it-IT" dirty="0" smtClean="0"/>
              <a:t> </a:t>
            </a:r>
            <a:r>
              <a:rPr lang="it-IT" altLang="it-IT" dirty="0" err="1" smtClean="0"/>
              <a:t>les</a:t>
            </a:r>
            <a:r>
              <a:rPr lang="it-IT" altLang="it-IT" dirty="0" smtClean="0"/>
              <a:t> </a:t>
            </a:r>
            <a:r>
              <a:rPr lang="it-IT" altLang="it-IT" dirty="0" err="1" smtClean="0"/>
              <a:t>distances</a:t>
            </a:r>
            <a:r>
              <a:rPr lang="it-IT" altLang="it-IT" dirty="0" smtClean="0"/>
              <a:t>. </a:t>
            </a:r>
          </a:p>
          <a:p>
            <a:pPr lvl="1" algn="just">
              <a:buFont typeface="Arial" panose="020B0604020202020204" pitchFamily="34" charset="0"/>
              <a:buChar char="•"/>
            </a:pPr>
            <a:r>
              <a:rPr lang="it-IT" altLang="it-IT" i="1" dirty="0" err="1" smtClean="0"/>
              <a:t>Analyse</a:t>
            </a:r>
            <a:r>
              <a:rPr lang="it-IT" altLang="it-IT" dirty="0" smtClean="0"/>
              <a:t>: on </a:t>
            </a:r>
            <a:r>
              <a:rPr lang="it-IT" altLang="it-IT" dirty="0" err="1" smtClean="0"/>
              <a:t>analyse</a:t>
            </a:r>
            <a:r>
              <a:rPr lang="it-IT" altLang="it-IT" dirty="0" smtClean="0"/>
              <a:t>, </a:t>
            </a:r>
            <a:r>
              <a:rPr lang="it-IT" altLang="it-IT" dirty="0" err="1" smtClean="0"/>
              <a:t>commente</a:t>
            </a:r>
            <a:r>
              <a:rPr lang="it-IT" altLang="it-IT" dirty="0" smtClean="0"/>
              <a:t> et discute </a:t>
            </a:r>
            <a:r>
              <a:rPr lang="it-IT" altLang="it-IT" dirty="0" err="1" smtClean="0"/>
              <a:t>des</a:t>
            </a:r>
            <a:r>
              <a:rPr lang="it-IT" altLang="it-IT" dirty="0" smtClean="0"/>
              <a:t> </a:t>
            </a:r>
            <a:r>
              <a:rPr lang="it-IT" altLang="it-IT" dirty="0" err="1" smtClean="0"/>
              <a:t>situations</a:t>
            </a:r>
            <a:r>
              <a:rPr lang="it-IT" altLang="it-IT" dirty="0" smtClean="0"/>
              <a:t> qui se </a:t>
            </a:r>
            <a:r>
              <a:rPr lang="it-IT" altLang="it-IT" dirty="0" err="1" smtClean="0"/>
              <a:t>sont</a:t>
            </a:r>
            <a:r>
              <a:rPr lang="it-IT" altLang="it-IT" dirty="0" smtClean="0"/>
              <a:t> </a:t>
            </a:r>
            <a:r>
              <a:rPr lang="it-IT" altLang="it-IT" dirty="0" err="1" smtClean="0"/>
              <a:t>crées</a:t>
            </a:r>
            <a:r>
              <a:rPr lang="it-IT" altLang="it-IT" dirty="0" smtClean="0"/>
              <a:t>. si analizza, commenta e discute ciò che è avvenuto. </a:t>
            </a:r>
          </a:p>
          <a:p>
            <a:pPr algn="just">
              <a:buFont typeface="Arial" panose="020B0604020202020204" pitchFamily="34" charset="0"/>
              <a:buChar char="•"/>
            </a:pPr>
            <a:r>
              <a:rPr lang="it-IT" altLang="it-IT" dirty="0" smtClean="0"/>
              <a:t> </a:t>
            </a:r>
            <a:r>
              <a:rPr lang="it-IT" altLang="it-IT" dirty="0" err="1" smtClean="0"/>
              <a:t>Cette</a:t>
            </a:r>
            <a:r>
              <a:rPr lang="it-IT" altLang="it-IT" dirty="0" smtClean="0"/>
              <a:t> </a:t>
            </a:r>
            <a:r>
              <a:rPr lang="it-IT" altLang="it-IT" dirty="0" err="1" smtClean="0"/>
              <a:t>méthode</a:t>
            </a:r>
            <a:r>
              <a:rPr lang="it-IT" altLang="it-IT" dirty="0" smtClean="0"/>
              <a:t> </a:t>
            </a:r>
            <a:r>
              <a:rPr lang="it-IT" altLang="it-IT" dirty="0" err="1" smtClean="0"/>
              <a:t>didactique</a:t>
            </a:r>
            <a:r>
              <a:rPr lang="it-IT" altLang="it-IT" dirty="0" smtClean="0"/>
              <a:t> est utile à </a:t>
            </a:r>
            <a:r>
              <a:rPr lang="it-IT" altLang="it-IT" dirty="0" err="1" smtClean="0"/>
              <a:t>augmenter</a:t>
            </a:r>
            <a:r>
              <a:rPr lang="it-IT" altLang="it-IT" dirty="0" smtClean="0"/>
              <a:t> la </a:t>
            </a:r>
            <a:r>
              <a:rPr lang="it-IT" altLang="it-IT" dirty="0" err="1" smtClean="0"/>
              <a:t>puissance</a:t>
            </a:r>
            <a:r>
              <a:rPr lang="it-IT" altLang="it-IT" dirty="0" smtClean="0"/>
              <a:t> de la </a:t>
            </a:r>
            <a:r>
              <a:rPr lang="it-IT" altLang="it-IT" dirty="0" err="1" smtClean="0"/>
              <a:t>créativité</a:t>
            </a:r>
            <a:r>
              <a:rPr lang="it-IT" altLang="it-IT" dirty="0" smtClean="0"/>
              <a:t> </a:t>
            </a:r>
            <a:r>
              <a:rPr lang="it-IT" altLang="it-IT" dirty="0" err="1" smtClean="0"/>
              <a:t>individuelle</a:t>
            </a:r>
            <a:r>
              <a:rPr lang="it-IT" altLang="it-IT" dirty="0" smtClean="0"/>
              <a:t> pour </a:t>
            </a:r>
            <a:r>
              <a:rPr lang="it-IT" altLang="it-IT" dirty="0" err="1" smtClean="0"/>
              <a:t>trouver</a:t>
            </a:r>
            <a:r>
              <a:rPr lang="it-IT" altLang="it-IT" dirty="0" smtClean="0"/>
              <a:t> </a:t>
            </a:r>
            <a:r>
              <a:rPr lang="it-IT" altLang="it-IT" dirty="0" err="1" smtClean="0"/>
              <a:t>solutions</a:t>
            </a:r>
            <a:r>
              <a:rPr lang="it-IT" altLang="it-IT" dirty="0" smtClean="0"/>
              <a:t>  </a:t>
            </a:r>
            <a:r>
              <a:rPr lang="it-IT" altLang="it-IT" dirty="0" err="1" smtClean="0"/>
              <a:t>innovantes</a:t>
            </a:r>
            <a:r>
              <a:rPr lang="it-IT" altLang="it-IT" dirty="0" smtClean="0"/>
              <a:t> à </a:t>
            </a:r>
            <a:r>
              <a:rPr lang="it-IT" altLang="it-IT" dirty="0" err="1" smtClean="0"/>
              <a:t>problèmes</a:t>
            </a:r>
            <a:r>
              <a:rPr lang="it-IT" altLang="it-IT" dirty="0" smtClean="0"/>
              <a:t> </a:t>
            </a:r>
            <a:r>
              <a:rPr lang="it-IT" altLang="it-IT" dirty="0" err="1" smtClean="0"/>
              <a:t>pratiques</a:t>
            </a:r>
            <a:r>
              <a:rPr lang="it-IT" altLang="it-IT" dirty="0" smtClean="0"/>
              <a:t> d’une nouvelle </a:t>
            </a:r>
            <a:r>
              <a:rPr lang="it-IT" altLang="it-IT" dirty="0" err="1" smtClean="0"/>
              <a:t>entreprise</a:t>
            </a:r>
            <a:r>
              <a:rPr lang="it-IT" altLang="it-IT" dirty="0" smtClean="0"/>
              <a:t> (ex. Relations </a:t>
            </a:r>
            <a:r>
              <a:rPr lang="it-IT" altLang="it-IT" dirty="0" err="1" smtClean="0"/>
              <a:t>avec</a:t>
            </a:r>
            <a:r>
              <a:rPr lang="it-IT" altLang="it-IT" dirty="0" smtClean="0"/>
              <a:t> </a:t>
            </a:r>
            <a:r>
              <a:rPr lang="it-IT" altLang="it-IT" dirty="0" err="1" smtClean="0"/>
              <a:t>les</a:t>
            </a:r>
            <a:r>
              <a:rPr lang="it-IT" altLang="it-IT" dirty="0" smtClean="0"/>
              <a:t> </a:t>
            </a:r>
            <a:r>
              <a:rPr lang="it-IT" altLang="it-IT" dirty="0" err="1" smtClean="0"/>
              <a:t>fournisseurs</a:t>
            </a:r>
            <a:r>
              <a:rPr lang="it-IT" altLang="it-IT" dirty="0" smtClean="0"/>
              <a:t>). </a:t>
            </a:r>
            <a:endParaRPr lang="it-IT" alt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36</a:t>
            </a:fld>
            <a:endParaRPr lang="it-IT"/>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5559" y="77343"/>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09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smtClean="0"/>
              <a:t/>
            </a:r>
            <a:br>
              <a:rPr lang="fr-FR" dirty="0" smtClean="0"/>
            </a:br>
            <a:r>
              <a:rPr lang="fr-FR" dirty="0" smtClean="0"/>
              <a:t>Méthodologies </a:t>
            </a:r>
            <a:r>
              <a:rPr lang="fr-FR" dirty="0"/>
              <a:t>didactiques </a:t>
            </a:r>
            <a:r>
              <a:rPr lang="fr-FR" dirty="0" smtClean="0"/>
              <a:t>Innovantes </a:t>
            </a:r>
            <a:r>
              <a:rPr lang="fr-FR" dirty="0"/>
              <a:t>pour l’entrepreneuriat</a:t>
            </a:r>
            <a:r>
              <a:rPr lang="it-IT" dirty="0" smtClean="0"/>
              <a:t>:</a:t>
            </a:r>
            <a:r>
              <a:rPr lang="it-IT" i="1" dirty="0" smtClean="0"/>
              <a:t>business game</a:t>
            </a:r>
            <a:endParaRPr lang="it-IT" i="1" dirty="0"/>
          </a:p>
        </p:txBody>
      </p:sp>
      <p:sp>
        <p:nvSpPr>
          <p:cNvPr id="3" name="Segnaposto contenuto 2"/>
          <p:cNvSpPr>
            <a:spLocks noGrp="1"/>
          </p:cNvSpPr>
          <p:nvPr>
            <p:ph idx="1"/>
          </p:nvPr>
        </p:nvSpPr>
        <p:spPr/>
        <p:txBody>
          <a:bodyPr>
            <a:normAutofit lnSpcReduction="10000"/>
          </a:bodyPr>
          <a:lstStyle/>
          <a:p>
            <a:pPr algn="just">
              <a:buFont typeface="Arial" panose="020B0604020202020204" pitchFamily="34" charset="0"/>
              <a:buChar char="•"/>
            </a:pPr>
            <a:r>
              <a:rPr lang="it-IT" dirty="0" smtClean="0"/>
              <a:t> </a:t>
            </a:r>
            <a:r>
              <a:rPr lang="it-IT" dirty="0" err="1" smtClean="0"/>
              <a:t>Jeu</a:t>
            </a:r>
            <a:r>
              <a:rPr lang="it-IT" dirty="0" smtClean="0"/>
              <a:t> de </a:t>
            </a:r>
            <a:r>
              <a:rPr lang="it-IT" dirty="0" err="1" smtClean="0"/>
              <a:t>simulation</a:t>
            </a:r>
            <a:r>
              <a:rPr lang="it-IT" dirty="0" smtClean="0"/>
              <a:t> </a:t>
            </a:r>
            <a:r>
              <a:rPr lang="it-IT" dirty="0" err="1" smtClean="0"/>
              <a:t>des</a:t>
            </a:r>
            <a:r>
              <a:rPr lang="it-IT" dirty="0" smtClean="0"/>
              <a:t> </a:t>
            </a:r>
            <a:r>
              <a:rPr lang="it-IT" dirty="0" err="1" smtClean="0"/>
              <a:t>activités</a:t>
            </a:r>
            <a:r>
              <a:rPr lang="it-IT" dirty="0" smtClean="0"/>
              <a:t> </a:t>
            </a:r>
            <a:r>
              <a:rPr lang="it-IT" dirty="0" err="1" smtClean="0"/>
              <a:t>entrepreneuriales</a:t>
            </a:r>
            <a:r>
              <a:rPr lang="it-IT" dirty="0" smtClean="0"/>
              <a:t>. L’</a:t>
            </a:r>
            <a:r>
              <a:rPr lang="it-IT" dirty="0" err="1" smtClean="0"/>
              <a:t>objectif</a:t>
            </a:r>
            <a:r>
              <a:rPr lang="it-IT" dirty="0" smtClean="0"/>
              <a:t> </a:t>
            </a:r>
            <a:r>
              <a:rPr lang="it-IT" dirty="0" err="1" smtClean="0"/>
              <a:t>principal</a:t>
            </a:r>
            <a:r>
              <a:rPr lang="it-IT" dirty="0" smtClean="0"/>
              <a:t> est </a:t>
            </a:r>
            <a:r>
              <a:rPr lang="it-IT" dirty="0" err="1" smtClean="0"/>
              <a:t>expérimenter</a:t>
            </a:r>
            <a:r>
              <a:rPr lang="it-IT" dirty="0" smtClean="0"/>
              <a:t> et </a:t>
            </a:r>
            <a:r>
              <a:rPr lang="it-IT" dirty="0" err="1" smtClean="0"/>
              <a:t>comprendre</a:t>
            </a:r>
            <a:r>
              <a:rPr lang="it-IT" dirty="0" smtClean="0"/>
              <a:t> le «</a:t>
            </a:r>
            <a:r>
              <a:rPr lang="it-IT" dirty="0" err="1" smtClean="0"/>
              <a:t>comment</a:t>
            </a:r>
            <a:r>
              <a:rPr lang="it-IT" dirty="0" smtClean="0"/>
              <a:t> </a:t>
            </a:r>
            <a:r>
              <a:rPr lang="it-IT" dirty="0" err="1" smtClean="0"/>
              <a:t>faire</a:t>
            </a:r>
            <a:r>
              <a:rPr lang="it-IT" dirty="0" smtClean="0"/>
              <a:t>» à </a:t>
            </a:r>
            <a:r>
              <a:rPr lang="it-IT" dirty="0" err="1" smtClean="0"/>
              <a:t>travers</a:t>
            </a:r>
            <a:r>
              <a:rPr lang="it-IT" dirty="0" smtClean="0"/>
              <a:t> l’</a:t>
            </a:r>
            <a:r>
              <a:rPr lang="it-IT" dirty="0" err="1" smtClean="0"/>
              <a:t>approfondissement</a:t>
            </a:r>
            <a:r>
              <a:rPr lang="it-IT" dirty="0" smtClean="0"/>
              <a:t> </a:t>
            </a:r>
            <a:r>
              <a:rPr lang="it-IT" dirty="0" err="1" smtClean="0"/>
              <a:t>des</a:t>
            </a:r>
            <a:r>
              <a:rPr lang="it-IT" dirty="0" smtClean="0"/>
              <a:t> </a:t>
            </a:r>
            <a:r>
              <a:rPr lang="it-IT" dirty="0" err="1" smtClean="0"/>
              <a:t>théories</a:t>
            </a:r>
            <a:r>
              <a:rPr lang="it-IT" dirty="0" smtClean="0"/>
              <a:t>, </a:t>
            </a:r>
            <a:r>
              <a:rPr lang="it-IT" dirty="0" err="1" smtClean="0"/>
              <a:t>les</a:t>
            </a:r>
            <a:r>
              <a:rPr lang="it-IT" dirty="0" smtClean="0"/>
              <a:t> </a:t>
            </a:r>
            <a:r>
              <a:rPr lang="it-IT" i="1" dirty="0" err="1" smtClean="0"/>
              <a:t>goup</a:t>
            </a:r>
            <a:r>
              <a:rPr lang="it-IT" i="1" dirty="0" smtClean="0"/>
              <a:t> </a:t>
            </a:r>
            <a:r>
              <a:rPr lang="it-IT" i="1" dirty="0" err="1" smtClean="0"/>
              <a:t>discussions</a:t>
            </a:r>
            <a:r>
              <a:rPr lang="it-IT" i="1" dirty="0" smtClean="0"/>
              <a:t> </a:t>
            </a:r>
            <a:r>
              <a:rPr lang="it-IT" dirty="0" smtClean="0"/>
              <a:t> et l’</a:t>
            </a:r>
            <a:r>
              <a:rPr lang="it-IT" dirty="0" err="1" smtClean="0"/>
              <a:t>usage</a:t>
            </a:r>
            <a:r>
              <a:rPr lang="it-IT" dirty="0" smtClean="0"/>
              <a:t> d’</a:t>
            </a:r>
            <a:r>
              <a:rPr lang="it-IT" dirty="0" err="1" smtClean="0"/>
              <a:t>exercices</a:t>
            </a:r>
            <a:r>
              <a:rPr lang="it-IT" dirty="0" smtClean="0"/>
              <a:t>. C’est </a:t>
            </a:r>
            <a:r>
              <a:rPr lang="it-IT" dirty="0" err="1" smtClean="0"/>
              <a:t>important</a:t>
            </a:r>
            <a:r>
              <a:rPr lang="it-IT" dirty="0" smtClean="0"/>
              <a:t> </a:t>
            </a:r>
            <a:r>
              <a:rPr lang="it-IT" dirty="0" err="1" smtClean="0"/>
              <a:t>gagner</a:t>
            </a:r>
            <a:r>
              <a:rPr lang="it-IT" dirty="0" smtClean="0"/>
              <a:t> un </a:t>
            </a:r>
            <a:r>
              <a:rPr lang="it-IT" dirty="0" err="1" smtClean="0"/>
              <a:t>niveau</a:t>
            </a:r>
            <a:r>
              <a:rPr lang="it-IT" dirty="0" smtClean="0"/>
              <a:t> </a:t>
            </a:r>
            <a:r>
              <a:rPr lang="it-IT" dirty="0" err="1" smtClean="0"/>
              <a:t>élevé</a:t>
            </a:r>
            <a:r>
              <a:rPr lang="it-IT" dirty="0" smtClean="0"/>
              <a:t> de </a:t>
            </a:r>
            <a:r>
              <a:rPr lang="it-IT" dirty="0" err="1" smtClean="0"/>
              <a:t>réalisme</a:t>
            </a:r>
            <a:r>
              <a:rPr lang="it-IT" dirty="0" smtClean="0"/>
              <a:t> et de </a:t>
            </a:r>
            <a:r>
              <a:rPr lang="it-IT" dirty="0" err="1" smtClean="0"/>
              <a:t>concret</a:t>
            </a:r>
            <a:r>
              <a:rPr lang="it-IT" dirty="0" smtClean="0"/>
              <a:t> pour </a:t>
            </a:r>
            <a:r>
              <a:rPr lang="it-IT" dirty="0" err="1" smtClean="0"/>
              <a:t>montrer</a:t>
            </a:r>
            <a:r>
              <a:rPr lang="it-IT" dirty="0" smtClean="0"/>
              <a:t> </a:t>
            </a:r>
            <a:r>
              <a:rPr lang="it-IT" dirty="0" err="1" smtClean="0"/>
              <a:t>les</a:t>
            </a:r>
            <a:r>
              <a:rPr lang="it-IT" dirty="0" smtClean="0"/>
              <a:t> </a:t>
            </a:r>
            <a:r>
              <a:rPr lang="it-IT" dirty="0" err="1" smtClean="0"/>
              <a:t>liaisons</a:t>
            </a:r>
            <a:r>
              <a:rPr lang="it-IT" dirty="0" smtClean="0"/>
              <a:t> </a:t>
            </a:r>
            <a:r>
              <a:rPr lang="it-IT" dirty="0" err="1" smtClean="0"/>
              <a:t>exixtantes</a:t>
            </a:r>
            <a:r>
              <a:rPr lang="it-IT" dirty="0" smtClean="0"/>
              <a:t> </a:t>
            </a:r>
            <a:r>
              <a:rPr lang="it-IT" dirty="0" err="1" smtClean="0"/>
              <a:t>entre</a:t>
            </a:r>
            <a:r>
              <a:rPr lang="it-IT" dirty="0" smtClean="0"/>
              <a:t> la </a:t>
            </a:r>
            <a:r>
              <a:rPr lang="it-IT" dirty="0" err="1" smtClean="0"/>
              <a:t>défiition</a:t>
            </a:r>
            <a:r>
              <a:rPr lang="it-IT" dirty="0" smtClean="0"/>
              <a:t> </a:t>
            </a:r>
            <a:r>
              <a:rPr lang="it-IT" dirty="0" err="1" smtClean="0"/>
              <a:t>des</a:t>
            </a:r>
            <a:r>
              <a:rPr lang="it-IT" dirty="0" smtClean="0"/>
              <a:t> </a:t>
            </a:r>
            <a:r>
              <a:rPr lang="it-IT" dirty="0" err="1" smtClean="0"/>
              <a:t>objectifs</a:t>
            </a:r>
            <a:r>
              <a:rPr lang="it-IT" dirty="0" smtClean="0"/>
              <a:t>, l’</a:t>
            </a:r>
            <a:r>
              <a:rPr lang="it-IT" dirty="0" err="1" smtClean="0"/>
              <a:t>activité</a:t>
            </a:r>
            <a:r>
              <a:rPr lang="it-IT" dirty="0"/>
              <a:t> </a:t>
            </a:r>
            <a:r>
              <a:rPr lang="it-IT" dirty="0" smtClean="0"/>
              <a:t>de </a:t>
            </a:r>
            <a:r>
              <a:rPr lang="it-IT" i="1" dirty="0" err="1" smtClean="0"/>
              <a:t>decision</a:t>
            </a:r>
            <a:r>
              <a:rPr lang="it-IT" i="1" dirty="0" smtClean="0"/>
              <a:t> </a:t>
            </a:r>
            <a:r>
              <a:rPr lang="it-IT" i="1" dirty="0" err="1" smtClean="0"/>
              <a:t>making</a:t>
            </a:r>
            <a:r>
              <a:rPr lang="it-IT" i="1" dirty="0" smtClean="0"/>
              <a:t> </a:t>
            </a:r>
            <a:r>
              <a:rPr lang="it-IT" dirty="0" smtClean="0"/>
              <a:t>et </a:t>
            </a:r>
            <a:r>
              <a:rPr lang="it-IT" dirty="0" err="1" smtClean="0"/>
              <a:t>les</a:t>
            </a:r>
            <a:r>
              <a:rPr lang="it-IT" dirty="0" smtClean="0"/>
              <a:t> </a:t>
            </a:r>
            <a:r>
              <a:rPr lang="it-IT" dirty="0" err="1" smtClean="0"/>
              <a:t>résultats</a:t>
            </a:r>
            <a:r>
              <a:rPr lang="it-IT" dirty="0" smtClean="0"/>
              <a:t> </a:t>
            </a:r>
            <a:r>
              <a:rPr lang="it-IT" dirty="0" err="1" smtClean="0"/>
              <a:t>compétitifs</a:t>
            </a:r>
            <a:r>
              <a:rPr lang="it-IT" dirty="0" smtClean="0"/>
              <a:t>.</a:t>
            </a:r>
          </a:p>
          <a:p>
            <a:pPr algn="just">
              <a:buFont typeface="Arial" panose="020B0604020202020204" pitchFamily="34" charset="0"/>
              <a:buChar char="•"/>
            </a:pPr>
            <a:r>
              <a:rPr lang="it-IT" dirty="0" smtClean="0"/>
              <a:t> </a:t>
            </a:r>
            <a:r>
              <a:rPr lang="it-IT" dirty="0" err="1" smtClean="0"/>
              <a:t>Les</a:t>
            </a:r>
            <a:r>
              <a:rPr lang="it-IT" dirty="0" smtClean="0"/>
              <a:t> </a:t>
            </a:r>
            <a:r>
              <a:rPr lang="it-IT" dirty="0" err="1" smtClean="0"/>
              <a:t>étudiants</a:t>
            </a:r>
            <a:r>
              <a:rPr lang="it-IT" dirty="0" smtClean="0"/>
              <a:t> </a:t>
            </a:r>
            <a:r>
              <a:rPr lang="it-IT" dirty="0" err="1" smtClean="0"/>
              <a:t>doivent</a:t>
            </a:r>
            <a:r>
              <a:rPr lang="it-IT" dirty="0" smtClean="0"/>
              <a:t> </a:t>
            </a:r>
            <a:r>
              <a:rPr lang="it-IT" dirty="0" err="1" smtClean="0"/>
              <a:t>être</a:t>
            </a:r>
            <a:r>
              <a:rPr lang="it-IT" dirty="0" smtClean="0"/>
              <a:t> </a:t>
            </a:r>
            <a:r>
              <a:rPr lang="it-IT" dirty="0" err="1" smtClean="0"/>
              <a:t>divisés</a:t>
            </a:r>
            <a:r>
              <a:rPr lang="it-IT" dirty="0" smtClean="0"/>
              <a:t> en </a:t>
            </a:r>
            <a:r>
              <a:rPr lang="it-IT" dirty="0" err="1" smtClean="0"/>
              <a:t>groups</a:t>
            </a:r>
            <a:r>
              <a:rPr lang="it-IT" dirty="0" smtClean="0"/>
              <a:t> et </a:t>
            </a:r>
            <a:r>
              <a:rPr lang="it-IT" dirty="0" err="1" smtClean="0"/>
              <a:t>travailler</a:t>
            </a:r>
            <a:r>
              <a:rPr lang="it-IT" dirty="0" smtClean="0"/>
              <a:t> en </a:t>
            </a:r>
            <a:r>
              <a:rPr lang="it-IT" dirty="0" err="1" smtClean="0"/>
              <a:t>concurrance</a:t>
            </a:r>
            <a:r>
              <a:rPr lang="it-IT" dirty="0" smtClean="0"/>
              <a:t> in a </a:t>
            </a:r>
            <a:r>
              <a:rPr lang="it-IT" dirty="0" err="1" smtClean="0"/>
              <a:t>marché</a:t>
            </a:r>
            <a:r>
              <a:rPr lang="it-IT" dirty="0" smtClean="0"/>
              <a:t> </a:t>
            </a:r>
            <a:r>
              <a:rPr lang="it-IT" dirty="0" err="1" smtClean="0"/>
              <a:t>simulé</a:t>
            </a:r>
            <a:r>
              <a:rPr lang="it-IT" dirty="0" smtClean="0"/>
              <a:t>. Par </a:t>
            </a:r>
            <a:r>
              <a:rPr lang="it-IT" dirty="0" err="1" smtClean="0"/>
              <a:t>example</a:t>
            </a:r>
            <a:r>
              <a:rPr lang="it-IT" dirty="0" smtClean="0"/>
              <a:t>, </a:t>
            </a:r>
            <a:r>
              <a:rPr lang="it-IT" dirty="0" err="1" smtClean="0"/>
              <a:t>ils</a:t>
            </a:r>
            <a:r>
              <a:rPr lang="it-IT" dirty="0" smtClean="0"/>
              <a:t> </a:t>
            </a:r>
            <a:r>
              <a:rPr lang="it-IT" dirty="0" err="1" smtClean="0"/>
              <a:t>doivent</a:t>
            </a:r>
            <a:r>
              <a:rPr lang="it-IT" dirty="0" smtClean="0"/>
              <a:t> </a:t>
            </a:r>
            <a:r>
              <a:rPr lang="it-IT" dirty="0" err="1" smtClean="0"/>
              <a:t>prendre</a:t>
            </a:r>
            <a:r>
              <a:rPr lang="it-IT" dirty="0" smtClean="0"/>
              <a:t> </a:t>
            </a:r>
            <a:r>
              <a:rPr lang="it-IT" dirty="0" err="1" smtClean="0"/>
              <a:t>des</a:t>
            </a:r>
            <a:r>
              <a:rPr lang="it-IT" dirty="0" smtClean="0"/>
              <a:t> </a:t>
            </a:r>
            <a:r>
              <a:rPr lang="it-IT" dirty="0" err="1" smtClean="0"/>
              <a:t>décisions</a:t>
            </a:r>
            <a:r>
              <a:rPr lang="it-IT" dirty="0" smtClean="0"/>
              <a:t> </a:t>
            </a:r>
            <a:r>
              <a:rPr lang="it-IT" dirty="0" err="1" smtClean="0"/>
              <a:t>dans</a:t>
            </a:r>
            <a:r>
              <a:rPr lang="it-IT" dirty="0" smtClean="0"/>
              <a:t> </a:t>
            </a:r>
            <a:r>
              <a:rPr lang="it-IT" dirty="0" err="1" smtClean="0"/>
              <a:t>les</a:t>
            </a:r>
            <a:r>
              <a:rPr lang="it-IT" dirty="0" smtClean="0"/>
              <a:t> </a:t>
            </a:r>
            <a:r>
              <a:rPr lang="it-IT" dirty="0" err="1" smtClean="0"/>
              <a:t>domaines</a:t>
            </a:r>
            <a:r>
              <a:rPr lang="it-IT" dirty="0" smtClean="0"/>
              <a:t> marketing et </a:t>
            </a:r>
            <a:r>
              <a:rPr lang="it-IT" dirty="0" err="1" smtClean="0"/>
              <a:t>ventes</a:t>
            </a:r>
            <a:r>
              <a:rPr lang="it-IT" dirty="0" smtClean="0"/>
              <a:t> et, à la fin </a:t>
            </a:r>
            <a:r>
              <a:rPr lang="it-IT" dirty="0" err="1" smtClean="0"/>
              <a:t>des</a:t>
            </a:r>
            <a:r>
              <a:rPr lang="it-IT" dirty="0" smtClean="0"/>
              <a:t> </a:t>
            </a:r>
            <a:r>
              <a:rPr lang="it-IT" dirty="0" err="1" smtClean="0"/>
              <a:t>simulations</a:t>
            </a:r>
            <a:r>
              <a:rPr lang="it-IT" dirty="0" smtClean="0"/>
              <a:t>, </a:t>
            </a:r>
            <a:r>
              <a:rPr lang="it-IT" dirty="0" err="1" smtClean="0"/>
              <a:t>ils</a:t>
            </a:r>
            <a:r>
              <a:rPr lang="it-IT" dirty="0"/>
              <a:t> </a:t>
            </a:r>
            <a:r>
              <a:rPr lang="it-IT" dirty="0" err="1" smtClean="0"/>
              <a:t>reçoivent</a:t>
            </a:r>
            <a:r>
              <a:rPr lang="it-IT" dirty="0" smtClean="0"/>
              <a:t> </a:t>
            </a:r>
            <a:r>
              <a:rPr lang="it-IT" dirty="0" err="1" smtClean="0"/>
              <a:t>les</a:t>
            </a:r>
            <a:r>
              <a:rPr lang="it-IT" dirty="0" smtClean="0"/>
              <a:t> </a:t>
            </a:r>
            <a:r>
              <a:rPr lang="it-IT" dirty="0" err="1" smtClean="0"/>
              <a:t>resultats</a:t>
            </a:r>
            <a:r>
              <a:rPr lang="it-IT" dirty="0" smtClean="0"/>
              <a:t> de </a:t>
            </a:r>
            <a:r>
              <a:rPr lang="it-IT" dirty="0" err="1" smtClean="0"/>
              <a:t>tous</a:t>
            </a:r>
            <a:r>
              <a:rPr lang="it-IT" dirty="0" smtClean="0"/>
              <a:t> </a:t>
            </a:r>
            <a:r>
              <a:rPr lang="it-IT" dirty="0" err="1" smtClean="0"/>
              <a:t>les</a:t>
            </a:r>
            <a:r>
              <a:rPr lang="it-IT" dirty="0" smtClean="0"/>
              <a:t> </a:t>
            </a:r>
            <a:r>
              <a:rPr lang="it-IT" dirty="0" err="1" smtClean="0"/>
              <a:t>groups</a:t>
            </a:r>
            <a:r>
              <a:rPr lang="it-IT" dirty="0" smtClean="0"/>
              <a:t> </a:t>
            </a:r>
            <a:r>
              <a:rPr lang="it-IT" dirty="0" err="1" smtClean="0"/>
              <a:t>travaillant</a:t>
            </a:r>
            <a:r>
              <a:rPr lang="it-IT" dirty="0" smtClean="0"/>
              <a:t> </a:t>
            </a:r>
            <a:r>
              <a:rPr lang="it-IT" dirty="0" err="1" smtClean="0"/>
              <a:t>dans</a:t>
            </a:r>
            <a:r>
              <a:rPr lang="it-IT" dirty="0" smtClean="0"/>
              <a:t> le </a:t>
            </a:r>
            <a:r>
              <a:rPr lang="it-IT" dirty="0" err="1" smtClean="0"/>
              <a:t>marché</a:t>
            </a:r>
            <a:r>
              <a:rPr lang="it-IT" dirty="0" smtClean="0"/>
              <a:t>. </a:t>
            </a:r>
          </a:p>
          <a:p>
            <a:pPr algn="just">
              <a:buFont typeface="Arial" panose="020B0604020202020204" pitchFamily="34" charset="0"/>
              <a:buChar char="•"/>
            </a:pPr>
            <a:r>
              <a:rPr lang="it-IT" dirty="0"/>
              <a:t> </a:t>
            </a:r>
            <a:r>
              <a:rPr lang="it-IT" dirty="0" err="1" smtClean="0"/>
              <a:t>Cette</a:t>
            </a:r>
            <a:r>
              <a:rPr lang="it-IT" dirty="0" smtClean="0"/>
              <a:t> </a:t>
            </a:r>
            <a:r>
              <a:rPr lang="it-IT" dirty="0" err="1" smtClean="0"/>
              <a:t>méthode</a:t>
            </a:r>
            <a:r>
              <a:rPr lang="it-IT" dirty="0" smtClean="0"/>
              <a:t> </a:t>
            </a:r>
            <a:r>
              <a:rPr lang="it-IT" dirty="0" err="1" smtClean="0"/>
              <a:t>consent</a:t>
            </a:r>
            <a:r>
              <a:rPr lang="it-IT" dirty="0" smtClean="0"/>
              <a:t> de </a:t>
            </a:r>
            <a:r>
              <a:rPr lang="it-IT" dirty="0" err="1" smtClean="0"/>
              <a:t>renforcer</a:t>
            </a:r>
            <a:r>
              <a:rPr lang="it-IT" dirty="0" smtClean="0"/>
              <a:t> </a:t>
            </a:r>
            <a:r>
              <a:rPr lang="it-IT" dirty="0" err="1" smtClean="0"/>
              <a:t>les</a:t>
            </a:r>
            <a:r>
              <a:rPr lang="it-IT" dirty="0" smtClean="0"/>
              <a:t> </a:t>
            </a:r>
            <a:r>
              <a:rPr lang="it-IT" dirty="0" err="1" smtClean="0"/>
              <a:t>capacités</a:t>
            </a:r>
            <a:r>
              <a:rPr lang="it-IT" dirty="0" smtClean="0"/>
              <a:t> </a:t>
            </a:r>
            <a:r>
              <a:rPr lang="it-IT" dirty="0" err="1" smtClean="0"/>
              <a:t>dècisionnelles</a:t>
            </a:r>
            <a:r>
              <a:rPr lang="it-IT" dirty="0" smtClean="0"/>
              <a:t>, </a:t>
            </a:r>
            <a:r>
              <a:rPr lang="it-IT" dirty="0" err="1" smtClean="0"/>
              <a:t>augmenter</a:t>
            </a:r>
            <a:r>
              <a:rPr lang="it-IT" dirty="0" smtClean="0"/>
              <a:t> </a:t>
            </a:r>
            <a:r>
              <a:rPr lang="it-IT" dirty="0" err="1" smtClean="0"/>
              <a:t>les</a:t>
            </a:r>
            <a:r>
              <a:rPr lang="it-IT" dirty="0" smtClean="0"/>
              <a:t> </a:t>
            </a:r>
            <a:r>
              <a:rPr lang="it-IT" dirty="0" err="1" smtClean="0"/>
              <a:t>abilités</a:t>
            </a:r>
            <a:r>
              <a:rPr lang="it-IT" dirty="0" smtClean="0"/>
              <a:t> </a:t>
            </a:r>
            <a:r>
              <a:rPr lang="it-IT" dirty="0" err="1" smtClean="0"/>
              <a:t>entrepreneuriales</a:t>
            </a:r>
            <a:r>
              <a:rPr lang="it-IT" dirty="0" smtClean="0"/>
              <a:t> et de </a:t>
            </a:r>
            <a:r>
              <a:rPr lang="it-IT" dirty="0" err="1" smtClean="0"/>
              <a:t>gestion</a:t>
            </a:r>
            <a:r>
              <a:rPr lang="it-IT" dirty="0" smtClean="0"/>
              <a:t>, </a:t>
            </a:r>
            <a:r>
              <a:rPr lang="it-IT" dirty="0" err="1" smtClean="0"/>
              <a:t>développer</a:t>
            </a:r>
            <a:r>
              <a:rPr lang="it-IT" dirty="0" smtClean="0"/>
              <a:t> l’</a:t>
            </a:r>
            <a:r>
              <a:rPr lang="it-IT" dirty="0" err="1" smtClean="0"/>
              <a:t>aptitude</a:t>
            </a:r>
            <a:r>
              <a:rPr lang="it-IT" dirty="0" smtClean="0"/>
              <a:t> à </a:t>
            </a:r>
            <a:r>
              <a:rPr lang="it-IT" dirty="0" err="1" smtClean="0"/>
              <a:t>travailler</a:t>
            </a:r>
            <a:r>
              <a:rPr lang="it-IT" dirty="0" smtClean="0"/>
              <a:t> en </a:t>
            </a:r>
            <a:r>
              <a:rPr lang="it-IT" dirty="0" err="1" smtClean="0"/>
              <a:t>group</a:t>
            </a:r>
            <a:r>
              <a:rPr lang="it-IT" dirty="0" smtClean="0"/>
              <a:t> et </a:t>
            </a:r>
            <a:r>
              <a:rPr lang="it-IT" dirty="0" err="1" smtClean="0"/>
              <a:t>améliorer</a:t>
            </a:r>
            <a:r>
              <a:rPr lang="it-IT" dirty="0" smtClean="0"/>
              <a:t> </a:t>
            </a:r>
            <a:r>
              <a:rPr lang="it-IT" dirty="0" err="1" smtClean="0"/>
              <a:t>les</a:t>
            </a:r>
            <a:r>
              <a:rPr lang="it-IT" dirty="0" smtClean="0"/>
              <a:t>  performances. </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37</a:t>
            </a:fld>
            <a:endParaRPr lang="it-IT"/>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8468" y="102980"/>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54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smtClean="0"/>
              <a:t>ENSEIGNER </a:t>
            </a:r>
            <a:r>
              <a:rPr lang="it-IT" dirty="0" smtClean="0"/>
              <a:t>L’ENTREPRENEURIAT: LE POINT DE VUE DE LA </a:t>
            </a:r>
            <a:r>
              <a:rPr lang="it-IT" dirty="0"/>
              <a:t>COMMISSION </a:t>
            </a:r>
            <a:r>
              <a:rPr lang="it-IT" dirty="0" err="1" smtClean="0"/>
              <a:t>européenne</a:t>
            </a:r>
            <a:endParaRPr lang="it-IT" dirty="0"/>
          </a:p>
        </p:txBody>
      </p:sp>
      <p:sp>
        <p:nvSpPr>
          <p:cNvPr id="3" name="Segnaposto contenuto 2"/>
          <p:cNvSpPr>
            <a:spLocks noGrp="1"/>
          </p:cNvSpPr>
          <p:nvPr>
            <p:ph idx="1"/>
          </p:nvPr>
        </p:nvSpPr>
        <p:spPr/>
        <p:txBody>
          <a:bodyPr/>
          <a:lstStyle/>
          <a:p>
            <a:pPr algn="just">
              <a:buFont typeface="Arial" panose="020B0604020202020204" pitchFamily="34" charset="0"/>
              <a:buChar char="•"/>
            </a:pPr>
            <a:r>
              <a:rPr lang="it-IT" dirty="0" smtClean="0"/>
              <a:t> En </a:t>
            </a:r>
            <a:r>
              <a:rPr lang="it-IT" dirty="0" err="1" smtClean="0"/>
              <a:t>Juin</a:t>
            </a:r>
            <a:r>
              <a:rPr lang="it-IT" dirty="0" smtClean="0"/>
              <a:t> 2013 la </a:t>
            </a:r>
            <a:r>
              <a:rPr lang="it-IT" dirty="0" err="1" smtClean="0"/>
              <a:t>Commission</a:t>
            </a:r>
            <a:r>
              <a:rPr lang="it-IT" dirty="0" smtClean="0"/>
              <a:t> </a:t>
            </a:r>
            <a:r>
              <a:rPr lang="it-IT" dirty="0" err="1" smtClean="0"/>
              <a:t>Européenne</a:t>
            </a:r>
            <a:r>
              <a:rPr lang="it-IT" dirty="0" smtClean="0"/>
              <a:t> </a:t>
            </a:r>
            <a:r>
              <a:rPr lang="it-IT" dirty="0"/>
              <a:t>(</a:t>
            </a:r>
            <a:r>
              <a:rPr lang="it-IT" dirty="0" smtClean="0"/>
              <a:t>CE) a </a:t>
            </a:r>
            <a:r>
              <a:rPr lang="it-IT" dirty="0" err="1" smtClean="0"/>
              <a:t>publié</a:t>
            </a:r>
            <a:r>
              <a:rPr lang="it-IT" dirty="0" smtClean="0"/>
              <a:t> le </a:t>
            </a:r>
            <a:r>
              <a:rPr lang="it-IT" dirty="0" err="1" smtClean="0"/>
              <a:t>document</a:t>
            </a:r>
            <a:r>
              <a:rPr lang="it-IT" dirty="0" smtClean="0"/>
              <a:t> «</a:t>
            </a:r>
            <a:r>
              <a:rPr lang="en-US" dirty="0"/>
              <a:t>Entrepreneurship Education</a:t>
            </a:r>
            <a:r>
              <a:rPr lang="en-US" dirty="0" smtClean="0"/>
              <a:t>: A guide for </a:t>
            </a:r>
            <a:r>
              <a:rPr lang="en-US" dirty="0"/>
              <a:t>Educators</a:t>
            </a:r>
            <a:r>
              <a:rPr lang="it-IT" dirty="0" smtClean="0"/>
              <a:t>»</a:t>
            </a:r>
          </a:p>
          <a:p>
            <a:pPr algn="just">
              <a:buFont typeface="Arial" panose="020B0604020202020204" pitchFamily="34" charset="0"/>
              <a:buChar char="•"/>
            </a:pPr>
            <a:r>
              <a:rPr lang="it-IT" dirty="0" smtClean="0"/>
              <a:t> </a:t>
            </a:r>
            <a:r>
              <a:rPr lang="it-IT" dirty="0" err="1" smtClean="0"/>
              <a:t>Les</a:t>
            </a:r>
            <a:r>
              <a:rPr lang="it-IT" dirty="0" smtClean="0"/>
              <a:t> </a:t>
            </a:r>
            <a:r>
              <a:rPr lang="it-IT" dirty="0" err="1" smtClean="0"/>
              <a:t>slides</a:t>
            </a:r>
            <a:r>
              <a:rPr lang="it-IT" dirty="0" smtClean="0"/>
              <a:t> </a:t>
            </a:r>
            <a:r>
              <a:rPr lang="it-IT" dirty="0" err="1" smtClean="0"/>
              <a:t>suivantes</a:t>
            </a:r>
            <a:r>
              <a:rPr lang="it-IT" dirty="0" smtClean="0"/>
              <a:t> </a:t>
            </a:r>
            <a:r>
              <a:rPr lang="it-IT" dirty="0" err="1" smtClean="0"/>
              <a:t>synthétisent</a:t>
            </a:r>
            <a:r>
              <a:rPr lang="it-IT" dirty="0" smtClean="0"/>
              <a:t> </a:t>
            </a:r>
            <a:r>
              <a:rPr lang="it-IT" dirty="0" err="1" smtClean="0"/>
              <a:t>les</a:t>
            </a:r>
            <a:r>
              <a:rPr lang="it-IT" dirty="0" smtClean="0"/>
              <a:t> </a:t>
            </a:r>
            <a:r>
              <a:rPr lang="it-IT" dirty="0" err="1" smtClean="0"/>
              <a:t>messages</a:t>
            </a:r>
            <a:r>
              <a:rPr lang="it-IT" dirty="0" smtClean="0"/>
              <a:t> plus </a:t>
            </a:r>
            <a:r>
              <a:rPr lang="it-IT" dirty="0" err="1" smtClean="0"/>
              <a:t>importants</a:t>
            </a:r>
            <a:r>
              <a:rPr lang="it-IT" dirty="0" smtClean="0"/>
              <a:t> </a:t>
            </a:r>
            <a:r>
              <a:rPr lang="it-IT" dirty="0" err="1" smtClean="0"/>
              <a:t>du</a:t>
            </a:r>
            <a:r>
              <a:rPr lang="it-IT" dirty="0" smtClean="0"/>
              <a:t> </a:t>
            </a:r>
            <a:r>
              <a:rPr lang="it-IT" dirty="0" err="1" smtClean="0"/>
              <a:t>document</a:t>
            </a:r>
            <a:r>
              <a:rPr lang="it-IT" dirty="0" smtClean="0"/>
              <a:t> </a:t>
            </a:r>
          </a:p>
          <a:p>
            <a:pPr algn="just">
              <a:buFont typeface="Arial" panose="020B0604020202020204" pitchFamily="34" charset="0"/>
              <a:buChar char="•"/>
            </a:pPr>
            <a:r>
              <a:rPr lang="it-IT" dirty="0" smtClean="0"/>
              <a:t>Link </a:t>
            </a:r>
            <a:r>
              <a:rPr lang="it-IT" dirty="0" smtClean="0"/>
              <a:t>pour le download</a:t>
            </a:r>
            <a:r>
              <a:rPr lang="it-IT" dirty="0"/>
              <a:t>: http://</a:t>
            </a:r>
            <a:r>
              <a:rPr lang="it-IT" dirty="0" smtClean="0"/>
              <a:t>ec.europa.eu/enterprise/policies/sme/promoting-entrepreneurship/files/education/entredu-manual-fv_en.pdf</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38</a:t>
            </a:fld>
            <a:endParaRPr lang="it-IT"/>
          </a:p>
        </p:txBody>
      </p:sp>
      <p:pic>
        <p:nvPicPr>
          <p:cNvPr id="1026" name="Picture 2" descr="http://www.csreurope.org/sites/default/files/styles/grid-4-thumbnail/public/European_Commission_2.png?itok=c3M6Ph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25" y="3963897"/>
            <a:ext cx="3000375" cy="2219326"/>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5738" y="128617"/>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5872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Entrepreneurial</a:t>
            </a:r>
            <a:r>
              <a:rPr lang="it-IT" dirty="0" smtClean="0"/>
              <a:t> </a:t>
            </a:r>
            <a:r>
              <a:rPr lang="it-IT" dirty="0" err="1" smtClean="0"/>
              <a:t>Teacher</a:t>
            </a:r>
            <a:r>
              <a:rPr lang="it-IT" dirty="0" smtClean="0"/>
              <a:t> (p. 5) - I</a:t>
            </a:r>
            <a:endParaRPr lang="it-IT" dirty="0"/>
          </a:p>
        </p:txBody>
      </p:sp>
      <p:sp>
        <p:nvSpPr>
          <p:cNvPr id="3" name="Segnaposto contenuto 2"/>
          <p:cNvSpPr>
            <a:spLocks noGrp="1"/>
          </p:cNvSpPr>
          <p:nvPr>
            <p:ph idx="1"/>
          </p:nvPr>
        </p:nvSpPr>
        <p:spPr/>
        <p:txBody>
          <a:bodyPr/>
          <a:lstStyle/>
          <a:p>
            <a:pPr algn="just">
              <a:buFont typeface="Arial" panose="020B0604020202020204" pitchFamily="34" charset="0"/>
              <a:buChar char="•"/>
            </a:pPr>
            <a:r>
              <a:rPr lang="en-US" dirty="0" smtClean="0"/>
              <a:t>“Entrepreneurial </a:t>
            </a:r>
            <a:r>
              <a:rPr lang="en-US" dirty="0"/>
              <a:t>teachers have a passion for teaching. They are inspirational, </a:t>
            </a:r>
            <a:r>
              <a:rPr lang="en-US" dirty="0" smtClean="0"/>
              <a:t>open-minded </a:t>
            </a:r>
            <a:r>
              <a:rPr lang="en-US" dirty="0"/>
              <a:t>and confident, flexible and responsible - but also, from time to time, </a:t>
            </a:r>
            <a:r>
              <a:rPr lang="en-US" dirty="0" smtClean="0"/>
              <a:t>rule-breakers. </a:t>
            </a:r>
            <a:r>
              <a:rPr lang="en-US" dirty="0"/>
              <a:t>They listen well, can harness and sell ideas and can work student- </a:t>
            </a:r>
            <a:r>
              <a:rPr lang="en-US" dirty="0" smtClean="0"/>
              <a:t>and action- oriented</a:t>
            </a:r>
            <a:r>
              <a:rPr lang="en-US" dirty="0"/>
              <a:t>. They are team players and have a good </a:t>
            </a:r>
            <a:r>
              <a:rPr lang="en-US" dirty="0" smtClean="0"/>
              <a:t>network”.</a:t>
            </a:r>
          </a:p>
          <a:p>
            <a:pPr algn="just">
              <a:buFont typeface="Arial" panose="020B0604020202020204" pitchFamily="34" charset="0"/>
              <a:buChar char="•"/>
            </a:pPr>
            <a:r>
              <a:rPr lang="en-US" dirty="0" smtClean="0"/>
              <a:t>“They </a:t>
            </a:r>
            <a:r>
              <a:rPr lang="en-US" dirty="0"/>
              <a:t>seek to close the gap between education and economy and include external experts in their teaching; focusing on real-life experiences. They always refer to the economic aspect of a topic; and business-related subjects play an important role in their classes – across the </a:t>
            </a:r>
            <a:r>
              <a:rPr lang="en-US" dirty="0" smtClean="0"/>
              <a:t>disciplines”. </a:t>
            </a:r>
            <a:endParaRPr lang="en-US" dirty="0"/>
          </a:p>
          <a:p>
            <a:pPr>
              <a:buFont typeface="Arial" panose="020B0604020202020204" pitchFamily="34" charset="0"/>
              <a:buChar char="•"/>
            </a:pP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39</a:t>
            </a:fld>
            <a:endParaRPr lang="it-IT"/>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9922" y="111526"/>
            <a:ext cx="29384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176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r>
            <a:br>
              <a:rPr lang="it-IT" dirty="0" smtClean="0"/>
            </a:br>
            <a:r>
              <a:rPr lang="it-IT" dirty="0" smtClean="0"/>
              <a:t>2. </a:t>
            </a:r>
            <a:r>
              <a:rPr lang="it-IT" dirty="0" err="1"/>
              <a:t>Terms</a:t>
            </a:r>
            <a:r>
              <a:rPr lang="it-IT" dirty="0"/>
              <a:t> et </a:t>
            </a:r>
            <a:r>
              <a:rPr lang="it-IT" dirty="0" err="1"/>
              <a:t>Définitions</a:t>
            </a:r>
            <a:r>
              <a:rPr lang="it-IT" dirty="0"/>
              <a:t> </a:t>
            </a:r>
            <a:r>
              <a:rPr lang="it-IT" dirty="0" err="1" smtClean="0"/>
              <a:t>principaux</a:t>
            </a:r>
            <a:r>
              <a:rPr lang="it-IT" dirty="0" smtClean="0"/>
              <a:t>- I</a:t>
            </a:r>
            <a:endParaRPr lang="it-IT" dirty="0"/>
          </a:p>
        </p:txBody>
      </p:sp>
      <p:sp>
        <p:nvSpPr>
          <p:cNvPr id="3" name="Segnaposto contenuto 2"/>
          <p:cNvSpPr>
            <a:spLocks noGrp="1"/>
          </p:cNvSpPr>
          <p:nvPr>
            <p:ph idx="1"/>
          </p:nvPr>
        </p:nvSpPr>
        <p:spPr/>
        <p:txBody>
          <a:bodyPr>
            <a:normAutofit/>
          </a:bodyPr>
          <a:lstStyle/>
          <a:p>
            <a:pPr algn="just"/>
            <a:r>
              <a:rPr lang="it-IT" u="sng" dirty="0" err="1" smtClean="0"/>
              <a:t>Entrepreneuriat</a:t>
            </a:r>
            <a:r>
              <a:rPr lang="it-IT" u="sng" dirty="0" smtClean="0"/>
              <a:t> (</a:t>
            </a:r>
            <a:r>
              <a:rPr lang="it-IT" u="sng" dirty="0" err="1" smtClean="0"/>
              <a:t>ou</a:t>
            </a:r>
            <a:r>
              <a:rPr lang="it-IT" u="sng" dirty="0" smtClean="0"/>
              <a:t> </a:t>
            </a:r>
            <a:r>
              <a:rPr lang="it-IT" u="sng" dirty="0" err="1" smtClean="0"/>
              <a:t>procès</a:t>
            </a:r>
            <a:r>
              <a:rPr lang="it-IT" u="sng" dirty="0" smtClean="0"/>
              <a:t> </a:t>
            </a:r>
            <a:r>
              <a:rPr lang="it-IT" u="sng" dirty="0" err="1" smtClean="0"/>
              <a:t>entrepreneurial</a:t>
            </a:r>
            <a:r>
              <a:rPr lang="it-IT" u="sng" dirty="0" smtClean="0"/>
              <a:t>):</a:t>
            </a:r>
            <a:r>
              <a:rPr lang="it-IT" dirty="0" smtClean="0"/>
              <a:t>  </a:t>
            </a:r>
            <a:r>
              <a:rPr lang="it-IT" dirty="0" err="1" smtClean="0"/>
              <a:t>procès</a:t>
            </a:r>
            <a:r>
              <a:rPr lang="it-IT" dirty="0" smtClean="0"/>
              <a:t> </a:t>
            </a:r>
            <a:r>
              <a:rPr lang="it-IT" dirty="0" err="1" smtClean="0"/>
              <a:t>dependant</a:t>
            </a:r>
            <a:r>
              <a:rPr lang="it-IT" dirty="0" smtClean="0"/>
              <a:t> </a:t>
            </a:r>
            <a:r>
              <a:rPr lang="it-IT" dirty="0" err="1" smtClean="0"/>
              <a:t>du</a:t>
            </a:r>
            <a:r>
              <a:rPr lang="it-IT" dirty="0" smtClean="0"/>
              <a:t> </a:t>
            </a:r>
            <a:r>
              <a:rPr lang="it-IT" dirty="0" err="1" smtClean="0"/>
              <a:t>contexte</a:t>
            </a:r>
            <a:r>
              <a:rPr lang="it-IT" dirty="0" smtClean="0"/>
              <a:t> </a:t>
            </a:r>
            <a:r>
              <a:rPr lang="it-IT" dirty="0" err="1" smtClean="0"/>
              <a:t>où</a:t>
            </a:r>
            <a:r>
              <a:rPr lang="it-IT" dirty="0" smtClean="0"/>
              <a:t> il a </a:t>
            </a:r>
            <a:r>
              <a:rPr lang="it-IT" dirty="0" err="1" smtClean="0"/>
              <a:t>lieu</a:t>
            </a:r>
            <a:r>
              <a:rPr lang="it-IT" dirty="0" smtClean="0"/>
              <a:t> et à </a:t>
            </a:r>
            <a:r>
              <a:rPr lang="it-IT" dirty="0" err="1" smtClean="0"/>
              <a:t>travers</a:t>
            </a:r>
            <a:r>
              <a:rPr lang="it-IT" dirty="0" smtClean="0"/>
              <a:t> </a:t>
            </a:r>
            <a:r>
              <a:rPr lang="it-IT" dirty="0" err="1" smtClean="0"/>
              <a:t>lequel</a:t>
            </a:r>
            <a:r>
              <a:rPr lang="it-IT" dirty="0" smtClean="0"/>
              <a:t> </a:t>
            </a:r>
            <a:r>
              <a:rPr lang="it-IT" dirty="0" err="1" smtClean="0"/>
              <a:t>les</a:t>
            </a:r>
            <a:r>
              <a:rPr lang="it-IT" dirty="0" smtClean="0"/>
              <a:t> gens et </a:t>
            </a:r>
            <a:r>
              <a:rPr lang="it-IT" dirty="0" err="1" smtClean="0"/>
              <a:t>les</a:t>
            </a:r>
            <a:r>
              <a:rPr lang="it-IT" dirty="0" smtClean="0"/>
              <a:t> </a:t>
            </a:r>
            <a:r>
              <a:rPr lang="it-IT" dirty="0" err="1" smtClean="0"/>
              <a:t>organisations</a:t>
            </a:r>
            <a:r>
              <a:rPr lang="it-IT" dirty="0" smtClean="0"/>
              <a:t> </a:t>
            </a:r>
            <a:r>
              <a:rPr lang="it-IT" dirty="0" err="1" smtClean="0"/>
              <a:t>créont</a:t>
            </a:r>
            <a:r>
              <a:rPr lang="it-IT" dirty="0" smtClean="0"/>
              <a:t> de la </a:t>
            </a:r>
            <a:r>
              <a:rPr lang="it-IT" dirty="0" err="1" smtClean="0"/>
              <a:t>richesse</a:t>
            </a:r>
            <a:r>
              <a:rPr lang="it-IT" dirty="0" smtClean="0"/>
              <a:t> en </a:t>
            </a:r>
            <a:r>
              <a:rPr lang="it-IT" dirty="0" err="1" smtClean="0"/>
              <a:t>utilisant</a:t>
            </a:r>
            <a:r>
              <a:rPr lang="it-IT" dirty="0" smtClean="0"/>
              <a:t> </a:t>
            </a:r>
            <a:r>
              <a:rPr lang="it-IT" dirty="0" err="1" smtClean="0"/>
              <a:t>combinations</a:t>
            </a:r>
            <a:r>
              <a:rPr lang="it-IT" dirty="0" smtClean="0"/>
              <a:t> </a:t>
            </a:r>
            <a:r>
              <a:rPr lang="it-IT" dirty="0" err="1" smtClean="0"/>
              <a:t>uniques</a:t>
            </a:r>
            <a:r>
              <a:rPr lang="it-IT" dirty="0" smtClean="0"/>
              <a:t> de </a:t>
            </a:r>
            <a:r>
              <a:rPr lang="it-IT" dirty="0" err="1" smtClean="0"/>
              <a:t>resources</a:t>
            </a:r>
            <a:r>
              <a:rPr lang="it-IT" dirty="0" smtClean="0"/>
              <a:t> </a:t>
            </a:r>
            <a:r>
              <a:rPr lang="it-IT" dirty="0" err="1" smtClean="0"/>
              <a:t>au</a:t>
            </a:r>
            <a:r>
              <a:rPr lang="it-IT" dirty="0" smtClean="0"/>
              <a:t> fin d’</a:t>
            </a:r>
            <a:r>
              <a:rPr lang="it-IT" dirty="0" err="1" smtClean="0"/>
              <a:t>exploiter</a:t>
            </a:r>
            <a:r>
              <a:rPr lang="it-IT" dirty="0" smtClean="0"/>
              <a:t> </a:t>
            </a:r>
            <a:r>
              <a:rPr lang="it-IT" dirty="0" err="1" smtClean="0"/>
              <a:t>les</a:t>
            </a:r>
            <a:r>
              <a:rPr lang="it-IT" dirty="0" smtClean="0"/>
              <a:t> </a:t>
            </a:r>
            <a:r>
              <a:rPr lang="it-IT" dirty="0" err="1" smtClean="0"/>
              <a:t>opportunitées</a:t>
            </a:r>
            <a:r>
              <a:rPr lang="it-IT" dirty="0" smtClean="0"/>
              <a:t> de business </a:t>
            </a:r>
            <a:r>
              <a:rPr lang="it-IT" dirty="0" err="1" smtClean="0"/>
              <a:t>dans</a:t>
            </a:r>
            <a:r>
              <a:rPr lang="it-IT" dirty="0" smtClean="0"/>
              <a:t> le </a:t>
            </a:r>
            <a:r>
              <a:rPr lang="it-IT" dirty="0" err="1" smtClean="0"/>
              <a:t>marché</a:t>
            </a:r>
            <a:r>
              <a:rPr lang="it-IT" dirty="0" smtClean="0"/>
              <a:t>.</a:t>
            </a:r>
          </a:p>
          <a:p>
            <a:r>
              <a:rPr lang="it-IT" u="sng" dirty="0" smtClean="0"/>
              <a:t> </a:t>
            </a:r>
          </a:p>
          <a:p>
            <a:pPr algn="just"/>
            <a:r>
              <a:rPr lang="it-IT" u="sng" dirty="0" smtClean="0"/>
              <a:t>Business </a:t>
            </a:r>
            <a:r>
              <a:rPr lang="it-IT" u="sng" dirty="0" err="1"/>
              <a:t>plan</a:t>
            </a:r>
            <a:r>
              <a:rPr lang="it-IT" dirty="0"/>
              <a:t>: </a:t>
            </a:r>
            <a:r>
              <a:rPr lang="it-IT" dirty="0" err="1" smtClean="0"/>
              <a:t>document</a:t>
            </a:r>
            <a:r>
              <a:rPr lang="it-IT" dirty="0" smtClean="0"/>
              <a:t> </a:t>
            </a:r>
            <a:r>
              <a:rPr lang="it-IT" dirty="0" err="1" smtClean="0"/>
              <a:t>détaillé</a:t>
            </a:r>
            <a:r>
              <a:rPr lang="it-IT" dirty="0" smtClean="0"/>
              <a:t> et </a:t>
            </a:r>
            <a:r>
              <a:rPr lang="it-IT" dirty="0" err="1" smtClean="0"/>
              <a:t>perspectif</a:t>
            </a:r>
            <a:r>
              <a:rPr lang="it-IT" dirty="0" smtClean="0"/>
              <a:t> qui </a:t>
            </a:r>
            <a:r>
              <a:rPr lang="it-IT" dirty="0" err="1" smtClean="0"/>
              <a:t>résume</a:t>
            </a:r>
            <a:r>
              <a:rPr lang="it-IT" dirty="0" smtClean="0"/>
              <a:t> en </a:t>
            </a:r>
            <a:r>
              <a:rPr lang="it-IT" dirty="0" err="1" smtClean="0"/>
              <a:t>manière</a:t>
            </a:r>
            <a:r>
              <a:rPr lang="it-IT" dirty="0" smtClean="0"/>
              <a:t> </a:t>
            </a:r>
            <a:r>
              <a:rPr lang="it-IT" dirty="0" err="1" smtClean="0"/>
              <a:t>organisée</a:t>
            </a:r>
            <a:r>
              <a:rPr lang="it-IT" dirty="0" smtClean="0"/>
              <a:t> et </a:t>
            </a:r>
            <a:r>
              <a:rPr lang="it-IT" dirty="0"/>
              <a:t>efficace le </a:t>
            </a:r>
            <a:r>
              <a:rPr lang="it-IT" dirty="0" err="1"/>
              <a:t>project</a:t>
            </a:r>
            <a:r>
              <a:rPr lang="it-IT" dirty="0"/>
              <a:t> d’</a:t>
            </a:r>
            <a:r>
              <a:rPr lang="it-IT" dirty="0" err="1"/>
              <a:t>entreprise</a:t>
            </a:r>
            <a:r>
              <a:rPr lang="it-IT" dirty="0"/>
              <a:t> </a:t>
            </a:r>
            <a:r>
              <a:rPr lang="it-IT" dirty="0" smtClean="0"/>
              <a:t>pour </a:t>
            </a:r>
            <a:r>
              <a:rPr lang="it-IT" dirty="0" err="1" smtClean="0"/>
              <a:t>lequel</a:t>
            </a:r>
            <a:r>
              <a:rPr lang="it-IT" dirty="0" smtClean="0"/>
              <a:t> on </a:t>
            </a:r>
            <a:r>
              <a:rPr lang="it-IT" dirty="0" err="1" smtClean="0"/>
              <a:t>veut</a:t>
            </a:r>
            <a:r>
              <a:rPr lang="it-IT" dirty="0" smtClean="0"/>
              <a:t> </a:t>
            </a:r>
            <a:r>
              <a:rPr lang="it-IT" dirty="0" err="1" smtClean="0"/>
              <a:t>demander</a:t>
            </a:r>
            <a:r>
              <a:rPr lang="it-IT" dirty="0" smtClean="0"/>
              <a:t> un </a:t>
            </a:r>
            <a:r>
              <a:rPr lang="it-IT" dirty="0" err="1" smtClean="0"/>
              <a:t>financement</a:t>
            </a:r>
            <a:r>
              <a:rPr lang="it-IT" dirty="0" smtClean="0"/>
              <a:t>. Il </a:t>
            </a:r>
            <a:r>
              <a:rPr lang="it-IT" dirty="0" err="1" smtClean="0"/>
              <a:t>développe</a:t>
            </a:r>
            <a:r>
              <a:rPr lang="it-IT" dirty="0" smtClean="0"/>
              <a:t> en </a:t>
            </a:r>
            <a:r>
              <a:rPr lang="it-IT" dirty="0" err="1" smtClean="0"/>
              <a:t>termes</a:t>
            </a:r>
            <a:r>
              <a:rPr lang="it-IT" dirty="0" smtClean="0"/>
              <a:t> </a:t>
            </a:r>
            <a:r>
              <a:rPr lang="it-IT" dirty="0" err="1" smtClean="0"/>
              <a:t>quantitatifs</a:t>
            </a:r>
            <a:r>
              <a:rPr lang="it-IT" dirty="0" smtClean="0"/>
              <a:t> </a:t>
            </a:r>
            <a:r>
              <a:rPr lang="it-IT" dirty="0" err="1" smtClean="0"/>
              <a:t>les</a:t>
            </a:r>
            <a:r>
              <a:rPr lang="it-IT" dirty="0" smtClean="0"/>
              <a:t> </a:t>
            </a:r>
            <a:r>
              <a:rPr lang="it-IT" dirty="0" err="1" smtClean="0"/>
              <a:t>objectifs</a:t>
            </a:r>
            <a:r>
              <a:rPr lang="it-IT" dirty="0" smtClean="0"/>
              <a:t> </a:t>
            </a:r>
            <a:r>
              <a:rPr lang="it-IT" dirty="0" err="1" smtClean="0"/>
              <a:t>qu’il</a:t>
            </a:r>
            <a:r>
              <a:rPr lang="it-IT" dirty="0" smtClean="0"/>
              <a:t> </a:t>
            </a:r>
            <a:r>
              <a:rPr lang="it-IT" dirty="0" err="1" smtClean="0"/>
              <a:t>faut</a:t>
            </a:r>
            <a:r>
              <a:rPr lang="it-IT" dirty="0" smtClean="0"/>
              <a:t> </a:t>
            </a:r>
            <a:r>
              <a:rPr lang="it-IT" dirty="0" err="1" smtClean="0"/>
              <a:t>atteindre</a:t>
            </a:r>
            <a:r>
              <a:rPr lang="it-IT" dirty="0" smtClean="0"/>
              <a:t> </a:t>
            </a:r>
            <a:r>
              <a:rPr lang="it-IT" dirty="0" err="1" smtClean="0"/>
              <a:t>dans</a:t>
            </a:r>
            <a:r>
              <a:rPr lang="it-IT" dirty="0" smtClean="0"/>
              <a:t> une </a:t>
            </a:r>
            <a:r>
              <a:rPr lang="it-IT" dirty="0" err="1" smtClean="0"/>
              <a:t>période</a:t>
            </a:r>
            <a:r>
              <a:rPr lang="it-IT" dirty="0" smtClean="0"/>
              <a:t> de </a:t>
            </a:r>
            <a:r>
              <a:rPr lang="it-IT" dirty="0" err="1" smtClean="0"/>
              <a:t>trois</a:t>
            </a:r>
            <a:r>
              <a:rPr lang="it-IT" dirty="0" smtClean="0"/>
              <a:t>/</a:t>
            </a:r>
            <a:r>
              <a:rPr lang="it-IT" dirty="0" err="1" smtClean="0"/>
              <a:t>cinq</a:t>
            </a:r>
            <a:r>
              <a:rPr lang="it-IT" dirty="0" smtClean="0"/>
              <a:t> </a:t>
            </a:r>
            <a:r>
              <a:rPr lang="it-IT" dirty="0" err="1" smtClean="0"/>
              <a:t>ans</a:t>
            </a:r>
            <a:r>
              <a:rPr lang="it-IT" dirty="0" smtClean="0"/>
              <a:t> et </a:t>
            </a:r>
            <a:r>
              <a:rPr lang="it-IT" dirty="0" err="1" smtClean="0"/>
              <a:t>analise</a:t>
            </a:r>
            <a:r>
              <a:rPr lang="it-IT" dirty="0" smtClean="0"/>
              <a:t> </a:t>
            </a:r>
            <a:r>
              <a:rPr lang="it-IT" dirty="0" err="1" smtClean="0"/>
              <a:t>leur</a:t>
            </a:r>
            <a:r>
              <a:rPr lang="it-IT" dirty="0" smtClean="0"/>
              <a:t> </a:t>
            </a:r>
            <a:r>
              <a:rPr lang="it-IT" dirty="0" err="1" smtClean="0"/>
              <a:t>compatibilité</a:t>
            </a:r>
            <a:r>
              <a:rPr lang="it-IT" dirty="0" smtClean="0"/>
              <a:t> </a:t>
            </a:r>
            <a:r>
              <a:rPr lang="it-IT" dirty="0" err="1" smtClean="0"/>
              <a:t>avec</a:t>
            </a:r>
            <a:r>
              <a:rPr lang="it-IT" dirty="0" smtClean="0"/>
              <a:t> </a:t>
            </a:r>
            <a:r>
              <a:rPr lang="it-IT" dirty="0" err="1" smtClean="0"/>
              <a:t>les</a:t>
            </a:r>
            <a:r>
              <a:rPr lang="it-IT" dirty="0" smtClean="0"/>
              <a:t> </a:t>
            </a:r>
            <a:r>
              <a:rPr lang="it-IT" dirty="0" err="1" smtClean="0"/>
              <a:t>resources</a:t>
            </a:r>
            <a:r>
              <a:rPr lang="it-IT" dirty="0" smtClean="0"/>
              <a:t> dont l’</a:t>
            </a:r>
            <a:r>
              <a:rPr lang="it-IT" dirty="0" err="1" smtClean="0"/>
              <a:t>entreprise</a:t>
            </a:r>
            <a:r>
              <a:rPr lang="it-IT" dirty="0" smtClean="0"/>
              <a:t> dispose. </a:t>
            </a:r>
          </a:p>
          <a:p>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4</a:t>
            </a:fld>
            <a:endParaRPr lang="it-IT"/>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3874" y="197535"/>
            <a:ext cx="9080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1924" y="294877"/>
            <a:ext cx="1944688"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025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Entrepreneurial</a:t>
            </a:r>
            <a:r>
              <a:rPr lang="it-IT" dirty="0"/>
              <a:t> </a:t>
            </a:r>
            <a:r>
              <a:rPr lang="it-IT" dirty="0" err="1"/>
              <a:t>Teacher</a:t>
            </a:r>
            <a:r>
              <a:rPr lang="it-IT" dirty="0"/>
              <a:t> (p. 5</a:t>
            </a:r>
            <a:r>
              <a:rPr lang="it-IT" dirty="0" smtClean="0"/>
              <a:t>) - II</a:t>
            </a:r>
            <a:endParaRPr lang="it-IT" dirty="0"/>
          </a:p>
        </p:txBody>
      </p:sp>
      <p:sp>
        <p:nvSpPr>
          <p:cNvPr id="3" name="Segnaposto contenuto 2"/>
          <p:cNvSpPr>
            <a:spLocks noGrp="1"/>
          </p:cNvSpPr>
          <p:nvPr>
            <p:ph idx="1"/>
          </p:nvPr>
        </p:nvSpPr>
        <p:spPr/>
        <p:txBody>
          <a:bodyPr>
            <a:normAutofit/>
          </a:bodyPr>
          <a:lstStyle/>
          <a:p>
            <a:pPr algn="just">
              <a:buFont typeface="Arial" panose="020B0604020202020204" pitchFamily="34" charset="0"/>
              <a:buChar char="•"/>
            </a:pPr>
            <a:r>
              <a:rPr lang="en-US" dirty="0" smtClean="0"/>
              <a:t>“They </a:t>
            </a:r>
            <a:r>
              <a:rPr lang="en-US" dirty="0"/>
              <a:t>follow a flexible and adaptable study plan and prefer interdisciplinary, </a:t>
            </a:r>
            <a:r>
              <a:rPr lang="en-US" dirty="0" smtClean="0"/>
              <a:t>project-based </a:t>
            </a:r>
            <a:r>
              <a:rPr lang="en-US" dirty="0"/>
              <a:t>learning; using training material rather than textbooks. They put </a:t>
            </a:r>
            <a:r>
              <a:rPr lang="en-US" dirty="0" smtClean="0"/>
              <a:t>emphasis </a:t>
            </a:r>
            <a:r>
              <a:rPr lang="en-US" dirty="0"/>
              <a:t>on group processes and interactions; and understand the class room </a:t>
            </a:r>
            <a:r>
              <a:rPr lang="en-US" dirty="0" smtClean="0"/>
              <a:t>sometimes </a:t>
            </a:r>
            <a:r>
              <a:rPr lang="en-US" dirty="0"/>
              <a:t>as a ‘clash room’, giving room for diversity – a diversity of opinions, </a:t>
            </a:r>
            <a:r>
              <a:rPr lang="en-US" dirty="0" smtClean="0"/>
              <a:t>answers </a:t>
            </a:r>
            <a:r>
              <a:rPr lang="en-US" dirty="0"/>
              <a:t>and solutions and the reflection about the learning </a:t>
            </a:r>
            <a:r>
              <a:rPr lang="en-US" dirty="0" smtClean="0"/>
              <a:t>process”.</a:t>
            </a:r>
          </a:p>
          <a:p>
            <a:pPr algn="just">
              <a:buFont typeface="Arial" panose="020B0604020202020204" pitchFamily="34" charset="0"/>
              <a:buChar char="•"/>
            </a:pPr>
            <a:endParaRPr lang="en-US" dirty="0"/>
          </a:p>
          <a:p>
            <a:pPr algn="just">
              <a:buFont typeface="Arial" panose="020B0604020202020204" pitchFamily="34" charset="0"/>
              <a:buChar char="•"/>
            </a:pPr>
            <a:r>
              <a:rPr lang="en-US" dirty="0" smtClean="0"/>
              <a:t>“</a:t>
            </a:r>
            <a:r>
              <a:rPr lang="en-US" u="sng" dirty="0" smtClean="0"/>
              <a:t>An </a:t>
            </a:r>
            <a:r>
              <a:rPr lang="en-US" u="sng" dirty="0"/>
              <a:t>entrepreneurial teacher is more of a coach than someone who lectures</a:t>
            </a:r>
            <a:r>
              <a:rPr lang="en-US" u="sng" dirty="0" smtClean="0"/>
              <a:t>. </a:t>
            </a:r>
            <a:r>
              <a:rPr lang="en-US" u="sng" dirty="0"/>
              <a:t>They </a:t>
            </a:r>
            <a:r>
              <a:rPr lang="en-US" u="sng" dirty="0" smtClean="0"/>
              <a:t>support </a:t>
            </a:r>
            <a:r>
              <a:rPr lang="en-US" u="sng" dirty="0"/>
              <a:t>the individual learning processes of students and the development of </a:t>
            </a:r>
            <a:r>
              <a:rPr lang="en-US" u="sng" dirty="0" smtClean="0"/>
              <a:t>personal competences</a:t>
            </a:r>
            <a:r>
              <a:rPr lang="en-US" dirty="0" smtClean="0"/>
              <a:t>”. </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40</a:t>
            </a:fld>
            <a:endParaRPr lang="it-IT"/>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113" y="85888"/>
            <a:ext cx="294481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444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err="1" smtClean="0"/>
              <a:t>Recurring</a:t>
            </a:r>
            <a:r>
              <a:rPr lang="it-IT" dirty="0" smtClean="0"/>
              <a:t> </a:t>
            </a:r>
            <a:r>
              <a:rPr lang="it-IT" dirty="0" err="1" smtClean="0"/>
              <a:t>themes</a:t>
            </a:r>
            <a:r>
              <a:rPr lang="it-IT" dirty="0" smtClean="0"/>
              <a:t> in </a:t>
            </a:r>
            <a:r>
              <a:rPr lang="it-IT" dirty="0" err="1" smtClean="0"/>
              <a:t>entrepreneurship</a:t>
            </a:r>
            <a:r>
              <a:rPr lang="it-IT" dirty="0" smtClean="0"/>
              <a:t> </a:t>
            </a:r>
            <a:r>
              <a:rPr lang="it-IT" dirty="0" err="1"/>
              <a:t>education</a:t>
            </a:r>
            <a:r>
              <a:rPr lang="it-IT" dirty="0"/>
              <a:t> (p. </a:t>
            </a:r>
            <a:r>
              <a:rPr lang="it-IT" dirty="0" smtClean="0"/>
              <a:t>5) - I</a:t>
            </a:r>
            <a:endParaRPr lang="it-IT" dirty="0"/>
          </a:p>
        </p:txBody>
      </p:sp>
      <p:sp>
        <p:nvSpPr>
          <p:cNvPr id="3" name="Segnaposto contenuto 2"/>
          <p:cNvSpPr>
            <a:spLocks noGrp="1"/>
          </p:cNvSpPr>
          <p:nvPr>
            <p:ph idx="1"/>
          </p:nvPr>
        </p:nvSpPr>
        <p:spPr/>
        <p:txBody>
          <a:bodyPr>
            <a:normAutofit/>
          </a:bodyPr>
          <a:lstStyle/>
          <a:p>
            <a:pPr algn="just">
              <a:buFont typeface="Arial" panose="020B0604020202020204" pitchFamily="34" charset="0"/>
              <a:buChar char="•"/>
            </a:pPr>
            <a:r>
              <a:rPr lang="en-US" dirty="0" smtClean="0"/>
              <a:t>“Entrepreneurship </a:t>
            </a:r>
            <a:r>
              <a:rPr lang="en-US" dirty="0"/>
              <a:t>education is more than preparation on how to run a </a:t>
            </a:r>
            <a:r>
              <a:rPr lang="en-US" dirty="0" smtClean="0"/>
              <a:t>business</a:t>
            </a:r>
            <a:r>
              <a:rPr lang="en-US" dirty="0"/>
              <a:t>. It is about how to develop the entrepreneurial attitudes, skills and </a:t>
            </a:r>
            <a:r>
              <a:rPr lang="en-US" dirty="0" smtClean="0"/>
              <a:t>knowledge </a:t>
            </a:r>
            <a:r>
              <a:rPr lang="en-US" dirty="0"/>
              <a:t>which, in short, should enable a student to ‘turn ideas into action</a:t>
            </a:r>
            <a:r>
              <a:rPr lang="en-US" dirty="0" smtClean="0"/>
              <a:t>’”</a:t>
            </a:r>
          </a:p>
          <a:p>
            <a:pPr algn="just">
              <a:buFont typeface="Arial" panose="020B0604020202020204" pitchFamily="34" charset="0"/>
              <a:buChar char="•"/>
            </a:pPr>
            <a:r>
              <a:rPr lang="en-US" dirty="0" smtClean="0"/>
              <a:t>“Teachers </a:t>
            </a:r>
            <a:r>
              <a:rPr lang="en-US" dirty="0"/>
              <a:t>cannot teach how to be entrepreneurial without themselves being </a:t>
            </a:r>
            <a:r>
              <a:rPr lang="en-US" dirty="0" smtClean="0"/>
              <a:t>entrepreneurial” </a:t>
            </a:r>
          </a:p>
          <a:p>
            <a:pPr algn="just">
              <a:buFont typeface="Arial" panose="020B0604020202020204" pitchFamily="34" charset="0"/>
              <a:buChar char="•"/>
            </a:pPr>
            <a:r>
              <a:rPr lang="en-US" dirty="0" smtClean="0"/>
              <a:t>“Entrepreneurial </a:t>
            </a:r>
            <a:r>
              <a:rPr lang="en-US" dirty="0"/>
              <a:t>competences require active methods of engaging students to </a:t>
            </a:r>
            <a:r>
              <a:rPr lang="en-US" dirty="0" smtClean="0"/>
              <a:t>release </a:t>
            </a:r>
            <a:r>
              <a:rPr lang="en-US" dirty="0"/>
              <a:t>their creativity and </a:t>
            </a:r>
            <a:r>
              <a:rPr lang="en-US" dirty="0" smtClean="0"/>
              <a:t>innovation”</a:t>
            </a:r>
          </a:p>
          <a:p>
            <a:pPr algn="just">
              <a:buFont typeface="Arial" panose="020B0604020202020204" pitchFamily="34" charset="0"/>
              <a:buChar char="•"/>
            </a:pPr>
            <a:r>
              <a:rPr lang="en-US" dirty="0" smtClean="0"/>
              <a:t>“Entrepreneurial </a:t>
            </a:r>
            <a:r>
              <a:rPr lang="en-US" dirty="0"/>
              <a:t>competency and skills can be acquired or built only through </a:t>
            </a:r>
            <a:r>
              <a:rPr lang="en-US" dirty="0" smtClean="0"/>
              <a:t>hands-on</a:t>
            </a:r>
            <a:r>
              <a:rPr lang="en-US" dirty="0"/>
              <a:t>, real life learning </a:t>
            </a:r>
            <a:r>
              <a:rPr lang="en-US" dirty="0" smtClean="0"/>
              <a:t>experiences” </a:t>
            </a:r>
            <a:endParaRPr lang="en-US" dirty="0"/>
          </a:p>
          <a:p>
            <a:pPr algn="just">
              <a:buFont typeface="Arial" panose="020B0604020202020204" pitchFamily="34" charset="0"/>
              <a:buChar char="•"/>
            </a:pPr>
            <a:r>
              <a:rPr lang="en-US" dirty="0" smtClean="0"/>
              <a:t>“Entrepreneurial </a:t>
            </a:r>
            <a:r>
              <a:rPr lang="en-US" dirty="0"/>
              <a:t>skills can be taught across all subjects as well as a separate </a:t>
            </a:r>
            <a:r>
              <a:rPr lang="en-US" dirty="0" smtClean="0"/>
              <a:t>subject”</a:t>
            </a:r>
            <a:endParaRPr lang="en-US"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41</a:t>
            </a:fld>
            <a:endParaRPr lang="it-IT"/>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472" y="68797"/>
            <a:ext cx="294481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3174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err="1" smtClean="0"/>
              <a:t>Recurring</a:t>
            </a:r>
            <a:r>
              <a:rPr lang="it-IT" dirty="0" smtClean="0"/>
              <a:t> </a:t>
            </a:r>
            <a:r>
              <a:rPr lang="it-IT" dirty="0" err="1"/>
              <a:t>themes</a:t>
            </a:r>
            <a:r>
              <a:rPr lang="it-IT" dirty="0"/>
              <a:t> in </a:t>
            </a:r>
            <a:r>
              <a:rPr lang="it-IT" dirty="0" err="1"/>
              <a:t>entrepreneurship</a:t>
            </a:r>
            <a:r>
              <a:rPr lang="it-IT" dirty="0"/>
              <a:t> </a:t>
            </a:r>
            <a:r>
              <a:rPr lang="it-IT" dirty="0" err="1"/>
              <a:t>education</a:t>
            </a:r>
            <a:r>
              <a:rPr lang="it-IT" dirty="0"/>
              <a:t> (p. 5) - </a:t>
            </a:r>
            <a:r>
              <a:rPr lang="it-IT" dirty="0" smtClean="0"/>
              <a:t>II</a:t>
            </a:r>
            <a:endParaRPr lang="it-IT" dirty="0"/>
          </a:p>
        </p:txBody>
      </p:sp>
      <p:sp>
        <p:nvSpPr>
          <p:cNvPr id="3" name="Segnaposto contenuto 2"/>
          <p:cNvSpPr>
            <a:spLocks noGrp="1"/>
          </p:cNvSpPr>
          <p:nvPr>
            <p:ph idx="1"/>
          </p:nvPr>
        </p:nvSpPr>
        <p:spPr/>
        <p:txBody>
          <a:bodyPr>
            <a:normAutofit lnSpcReduction="10000"/>
          </a:bodyPr>
          <a:lstStyle/>
          <a:p>
            <a:pPr algn="just">
              <a:buFont typeface="Arial" panose="020B0604020202020204" pitchFamily="34" charset="0"/>
              <a:buChar char="•"/>
            </a:pPr>
            <a:r>
              <a:rPr lang="en-US" dirty="0" smtClean="0"/>
              <a:t>“Entrepreneurship </a:t>
            </a:r>
            <a:r>
              <a:rPr lang="en-US" dirty="0"/>
              <a:t>education should focus on ‘</a:t>
            </a:r>
            <a:r>
              <a:rPr lang="en-US" dirty="0" err="1"/>
              <a:t>intrepreneurs</a:t>
            </a:r>
            <a:r>
              <a:rPr lang="en-US" dirty="0"/>
              <a:t>’ as well as entrepreneurs, in light of the fact that most students will use entrepreneurial skills within companies or public </a:t>
            </a:r>
            <a:r>
              <a:rPr lang="en-US" dirty="0" smtClean="0"/>
              <a:t>institutions”</a:t>
            </a:r>
            <a:endParaRPr lang="en-US" dirty="0"/>
          </a:p>
          <a:p>
            <a:pPr algn="just">
              <a:buFont typeface="Arial" panose="020B0604020202020204" pitchFamily="34" charset="0"/>
              <a:buChar char="•"/>
            </a:pPr>
            <a:r>
              <a:rPr lang="en-US" dirty="0" smtClean="0"/>
              <a:t>“To </a:t>
            </a:r>
            <a:r>
              <a:rPr lang="en-US" dirty="0"/>
              <a:t>give entrepreneurship education real traction, there is a need to develop learning outcomes related to entrepreneurship and related assessment methods and quality assurance procedures for all levels of education. These should be designed to help teachers progress in the acquisition of entrepreneurial knowledge, skills and </a:t>
            </a:r>
            <a:r>
              <a:rPr lang="en-US" dirty="0" smtClean="0"/>
              <a:t>attitudes”</a:t>
            </a:r>
            <a:endParaRPr lang="en-US" dirty="0"/>
          </a:p>
          <a:p>
            <a:pPr algn="just">
              <a:buFont typeface="Arial" panose="020B0604020202020204" pitchFamily="34" charset="0"/>
              <a:buChar char="•"/>
            </a:pPr>
            <a:r>
              <a:rPr lang="en-US" dirty="0" smtClean="0"/>
              <a:t>“The </a:t>
            </a:r>
            <a:r>
              <a:rPr lang="en-US" dirty="0"/>
              <a:t>entrepreneurship education agenda should be promoted beyond </a:t>
            </a:r>
            <a:r>
              <a:rPr lang="en-US" dirty="0" smtClean="0"/>
              <a:t>teacher education </a:t>
            </a:r>
            <a:r>
              <a:rPr lang="en-US" dirty="0"/>
              <a:t>institutions to businesses and the wider </a:t>
            </a:r>
            <a:r>
              <a:rPr lang="en-US" dirty="0" smtClean="0"/>
              <a:t>community”</a:t>
            </a:r>
            <a:endParaRPr lang="en-US" dirty="0"/>
          </a:p>
          <a:p>
            <a:pPr algn="just">
              <a:buFont typeface="Arial" panose="020B0604020202020204" pitchFamily="34" charset="0"/>
              <a:buChar char="•"/>
            </a:pPr>
            <a:r>
              <a:rPr lang="en-US" dirty="0" smtClean="0"/>
              <a:t>“Teachers </a:t>
            </a:r>
            <a:r>
              <a:rPr lang="en-US" dirty="0"/>
              <a:t>and schools will not be able to </a:t>
            </a:r>
            <a:r>
              <a:rPr lang="en-US" dirty="0" err="1"/>
              <a:t>realise</a:t>
            </a:r>
            <a:r>
              <a:rPr lang="en-US" dirty="0"/>
              <a:t> their ambitions without </a:t>
            </a:r>
            <a:r>
              <a:rPr lang="en-US" dirty="0" smtClean="0"/>
              <a:t>cooperation </a:t>
            </a:r>
            <a:r>
              <a:rPr lang="en-US" dirty="0"/>
              <a:t>and partnerships with colleagues, businesses and other </a:t>
            </a:r>
            <a:r>
              <a:rPr lang="en-US" dirty="0" smtClean="0"/>
              <a:t>stakeholders”</a:t>
            </a:r>
            <a:endParaRPr lang="it-IT" dirty="0"/>
          </a:p>
          <a:p>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42</a:t>
            </a:fld>
            <a:endParaRPr lang="it-IT"/>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113" y="94435"/>
            <a:ext cx="294481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2080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err="1" smtClean="0"/>
              <a:t>Conditions</a:t>
            </a:r>
            <a:r>
              <a:rPr lang="it-IT" dirty="0" smtClean="0"/>
              <a:t> </a:t>
            </a:r>
            <a:r>
              <a:rPr lang="it-IT" dirty="0" err="1" smtClean="0"/>
              <a:t>supporting</a:t>
            </a:r>
            <a:r>
              <a:rPr lang="it-IT" dirty="0" smtClean="0"/>
              <a:t> </a:t>
            </a:r>
            <a:r>
              <a:rPr lang="it-IT" dirty="0" err="1" smtClean="0"/>
              <a:t>entrepreneurship</a:t>
            </a:r>
            <a:r>
              <a:rPr lang="it-IT" dirty="0" smtClean="0"/>
              <a:t> </a:t>
            </a:r>
            <a:r>
              <a:rPr lang="it-IT" dirty="0" err="1" smtClean="0"/>
              <a:t>education</a:t>
            </a:r>
            <a:r>
              <a:rPr lang="it-IT" dirty="0" smtClean="0"/>
              <a:t> (p. 6)</a:t>
            </a:r>
            <a:endParaRPr lang="it-IT" dirty="0"/>
          </a:p>
        </p:txBody>
      </p:sp>
      <p:sp>
        <p:nvSpPr>
          <p:cNvPr id="3" name="Segnaposto contenuto 2"/>
          <p:cNvSpPr>
            <a:spLocks noGrp="1"/>
          </p:cNvSpPr>
          <p:nvPr>
            <p:ph idx="1"/>
          </p:nvPr>
        </p:nvSpPr>
        <p:spPr/>
        <p:txBody>
          <a:bodyPr/>
          <a:lstStyle/>
          <a:p>
            <a:pPr>
              <a:buFont typeface="Arial" panose="020B0604020202020204" pitchFamily="34" charset="0"/>
              <a:buChar char="•"/>
            </a:pPr>
            <a:r>
              <a:rPr lang="it-IT" dirty="0" err="1"/>
              <a:t>Good</a:t>
            </a:r>
            <a:r>
              <a:rPr lang="it-IT" dirty="0"/>
              <a:t> </a:t>
            </a:r>
            <a:r>
              <a:rPr lang="it-IT" dirty="0" err="1"/>
              <a:t>initial</a:t>
            </a:r>
            <a:r>
              <a:rPr lang="it-IT" dirty="0"/>
              <a:t> </a:t>
            </a:r>
            <a:r>
              <a:rPr lang="it-IT" dirty="0" err="1"/>
              <a:t>teacher</a:t>
            </a:r>
            <a:r>
              <a:rPr lang="it-IT" dirty="0"/>
              <a:t> </a:t>
            </a:r>
            <a:r>
              <a:rPr lang="it-IT" dirty="0" err="1" smtClean="0"/>
              <a:t>education</a:t>
            </a:r>
            <a:endParaRPr lang="it-IT" dirty="0" smtClean="0"/>
          </a:p>
          <a:p>
            <a:pPr>
              <a:buFont typeface="Arial" panose="020B0604020202020204" pitchFamily="34" charset="0"/>
              <a:buChar char="•"/>
            </a:pPr>
            <a:r>
              <a:rPr lang="en-US" dirty="0"/>
              <a:t>Teacher education institutions with an entrepreneurial strategy and a </a:t>
            </a:r>
            <a:r>
              <a:rPr lang="en-US" dirty="0" smtClean="0"/>
              <a:t>vision</a:t>
            </a:r>
          </a:p>
          <a:p>
            <a:pPr>
              <a:buFont typeface="Arial" panose="020B0604020202020204" pitchFamily="34" charset="0"/>
              <a:buChar char="•"/>
            </a:pPr>
            <a:r>
              <a:rPr lang="en-US" dirty="0"/>
              <a:t>Entrepreneurial teacher education </a:t>
            </a:r>
            <a:r>
              <a:rPr lang="en-US" dirty="0" err="1"/>
              <a:t>programmes</a:t>
            </a:r>
            <a:r>
              <a:rPr lang="en-US" dirty="0"/>
              <a:t> built around new </a:t>
            </a:r>
            <a:r>
              <a:rPr lang="en-US" dirty="0" smtClean="0"/>
              <a:t>pedagogies</a:t>
            </a:r>
          </a:p>
          <a:p>
            <a:pPr>
              <a:buFont typeface="Arial" panose="020B0604020202020204" pitchFamily="34" charset="0"/>
              <a:buChar char="•"/>
            </a:pPr>
            <a:r>
              <a:rPr lang="it-IT" dirty="0" err="1"/>
              <a:t>Quality</a:t>
            </a:r>
            <a:r>
              <a:rPr lang="it-IT" dirty="0"/>
              <a:t> </a:t>
            </a:r>
            <a:r>
              <a:rPr lang="it-IT" dirty="0" err="1"/>
              <a:t>continuing</a:t>
            </a:r>
            <a:r>
              <a:rPr lang="it-IT" dirty="0"/>
              <a:t> </a:t>
            </a:r>
            <a:r>
              <a:rPr lang="it-IT" dirty="0" err="1"/>
              <a:t>professional</a:t>
            </a:r>
            <a:r>
              <a:rPr lang="it-IT" dirty="0"/>
              <a:t> </a:t>
            </a:r>
            <a:r>
              <a:rPr lang="it-IT" dirty="0" err="1" smtClean="0"/>
              <a:t>development</a:t>
            </a:r>
            <a:endParaRPr lang="it-IT" dirty="0" smtClean="0"/>
          </a:p>
          <a:p>
            <a:pPr>
              <a:buFont typeface="Arial" panose="020B0604020202020204" pitchFamily="34" charset="0"/>
              <a:buChar char="•"/>
            </a:pPr>
            <a:r>
              <a:rPr lang="en-US" dirty="0"/>
              <a:t>A school to work in that values entrepreneurial spirit and good </a:t>
            </a:r>
            <a:r>
              <a:rPr lang="en-US" dirty="0" smtClean="0"/>
              <a:t>support </a:t>
            </a:r>
            <a:r>
              <a:rPr lang="en-US" dirty="0"/>
              <a:t>from effective school </a:t>
            </a:r>
            <a:r>
              <a:rPr lang="en-US" dirty="0" smtClean="0"/>
              <a:t>leaders</a:t>
            </a:r>
          </a:p>
          <a:p>
            <a:pPr>
              <a:buFont typeface="Arial" panose="020B0604020202020204" pitchFamily="34" charset="0"/>
              <a:buChar char="•"/>
            </a:pPr>
            <a:r>
              <a:rPr lang="en-US" dirty="0" smtClean="0"/>
              <a:t>Partners in the community</a:t>
            </a:r>
          </a:p>
          <a:p>
            <a:pPr>
              <a:buFont typeface="Arial" panose="020B0604020202020204" pitchFamily="34" charset="0"/>
              <a:buChar char="•"/>
            </a:pPr>
            <a:r>
              <a:rPr lang="it-IT" dirty="0" err="1"/>
              <a:t>Entrepreneurial</a:t>
            </a:r>
            <a:r>
              <a:rPr lang="it-IT" dirty="0"/>
              <a:t> </a:t>
            </a:r>
            <a:r>
              <a:rPr lang="it-IT" dirty="0" err="1"/>
              <a:t>teaching</a:t>
            </a:r>
            <a:r>
              <a:rPr lang="it-IT" dirty="0"/>
              <a:t> networks</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43</a:t>
            </a:fld>
            <a:endParaRPr lang="it-IT"/>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0930" y="85888"/>
            <a:ext cx="294481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6371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5. </a:t>
            </a:r>
            <a:r>
              <a:rPr lang="it-IT" dirty="0" smtClean="0"/>
              <a:t>Auto-</a:t>
            </a:r>
            <a:r>
              <a:rPr lang="it-IT" dirty="0" err="1" smtClean="0"/>
              <a:t>entrepreneuriat</a:t>
            </a:r>
            <a:r>
              <a:rPr lang="it-IT" dirty="0" smtClean="0"/>
              <a:t> </a:t>
            </a:r>
            <a:r>
              <a:rPr lang="it-IT" dirty="0"/>
              <a:t>e</a:t>
            </a:r>
            <a:r>
              <a:rPr lang="it-IT" dirty="0" smtClean="0"/>
              <a:t>n Maroc</a:t>
            </a:r>
            <a:endParaRPr lang="it-IT" dirty="0"/>
          </a:p>
        </p:txBody>
      </p:sp>
      <p:sp>
        <p:nvSpPr>
          <p:cNvPr id="3" name="Segnaposto contenuto 2"/>
          <p:cNvSpPr>
            <a:spLocks noGrp="1"/>
          </p:cNvSpPr>
          <p:nvPr>
            <p:ph idx="1"/>
          </p:nvPr>
        </p:nvSpPr>
        <p:spPr/>
        <p:txBody>
          <a:bodyPr/>
          <a:lstStyle/>
          <a:p>
            <a:pPr>
              <a:buFont typeface="Wingdings" panose="05000000000000000000" pitchFamily="2" charset="2"/>
              <a:buChar char="§"/>
            </a:pPr>
            <a:r>
              <a:rPr lang="it-IT" dirty="0" smtClean="0"/>
              <a:t> </a:t>
            </a:r>
            <a:r>
              <a:rPr lang="it-IT" dirty="0" err="1" smtClean="0"/>
              <a:t>Éléments</a:t>
            </a:r>
            <a:r>
              <a:rPr lang="it-IT" dirty="0" smtClean="0"/>
              <a:t> macro-</a:t>
            </a:r>
            <a:r>
              <a:rPr lang="it-IT" dirty="0" err="1" smtClean="0"/>
              <a:t>économiques</a:t>
            </a:r>
            <a:r>
              <a:rPr lang="it-IT" dirty="0" smtClean="0"/>
              <a:t> </a:t>
            </a:r>
            <a:r>
              <a:rPr lang="it-IT" dirty="0" err="1" smtClean="0"/>
              <a:t>principaux</a:t>
            </a:r>
            <a:r>
              <a:rPr lang="it-IT" dirty="0" smtClean="0"/>
              <a:t> </a:t>
            </a:r>
          </a:p>
          <a:p>
            <a:pPr>
              <a:buFont typeface="Wingdings" panose="05000000000000000000" pitchFamily="2" charset="2"/>
              <a:buChar char="§"/>
            </a:pPr>
            <a:r>
              <a:rPr lang="it-IT" dirty="0" smtClean="0"/>
              <a:t>Auto-</a:t>
            </a:r>
            <a:r>
              <a:rPr lang="it-IT" dirty="0" err="1" smtClean="0"/>
              <a:t>entrepreneuriat</a:t>
            </a:r>
            <a:r>
              <a:rPr lang="it-IT" dirty="0" smtClean="0"/>
              <a:t> </a:t>
            </a:r>
            <a:r>
              <a:rPr lang="it-IT" dirty="0"/>
              <a:t>en </a:t>
            </a:r>
            <a:r>
              <a:rPr lang="it-IT" dirty="0" smtClean="0"/>
              <a:t>Maroc: </a:t>
            </a:r>
            <a:r>
              <a:rPr lang="it-IT" i="1" dirty="0" smtClean="0"/>
              <a:t>SWOT Analysis</a:t>
            </a:r>
          </a:p>
          <a:p>
            <a:pPr>
              <a:buFont typeface="Wingdings" panose="05000000000000000000" pitchFamily="2" charset="2"/>
              <a:buChar char="§"/>
            </a:pPr>
            <a:r>
              <a:rPr lang="it-IT" dirty="0" smtClean="0"/>
              <a:t> </a:t>
            </a:r>
            <a:r>
              <a:rPr lang="it-IT" dirty="0" err="1" smtClean="0"/>
              <a:t>Conditions</a:t>
            </a:r>
            <a:r>
              <a:rPr lang="it-IT" dirty="0" smtClean="0"/>
              <a:t> pour </a:t>
            </a:r>
            <a:r>
              <a:rPr lang="it-IT" dirty="0" err="1" smtClean="0"/>
              <a:t>favoriser</a:t>
            </a:r>
            <a:r>
              <a:rPr lang="it-IT" dirty="0" smtClean="0"/>
              <a:t> l’</a:t>
            </a:r>
            <a:r>
              <a:rPr lang="it-IT" dirty="0" err="1" smtClean="0"/>
              <a:t>entrepreneuriat</a:t>
            </a:r>
            <a:r>
              <a:rPr lang="it-IT" dirty="0" smtClean="0"/>
              <a:t> en Maroc </a:t>
            </a:r>
          </a:p>
          <a:p>
            <a:pPr>
              <a:buFont typeface="Wingdings" panose="05000000000000000000" pitchFamily="2" charset="2"/>
              <a:buChar char="§"/>
            </a:pPr>
            <a:r>
              <a:rPr lang="it-IT" dirty="0"/>
              <a:t> </a:t>
            </a:r>
            <a:r>
              <a:rPr lang="it-IT" dirty="0" err="1" smtClean="0"/>
              <a:t>Organismes</a:t>
            </a:r>
            <a:r>
              <a:rPr lang="it-IT" dirty="0" smtClean="0"/>
              <a:t> pour l’</a:t>
            </a:r>
            <a:r>
              <a:rPr lang="it-IT" dirty="0" err="1" smtClean="0"/>
              <a:t>entrepreneuriat</a:t>
            </a:r>
            <a:endParaRPr lang="it-IT" dirty="0" smtClean="0"/>
          </a:p>
          <a:p>
            <a:pPr>
              <a:buFont typeface="Wingdings" panose="05000000000000000000" pitchFamily="2" charset="2"/>
              <a:buChar char="§"/>
            </a:pPr>
            <a:r>
              <a:rPr lang="it-IT" dirty="0" smtClean="0"/>
              <a:t> </a:t>
            </a:r>
            <a:r>
              <a:rPr lang="it-IT" i="1" dirty="0" smtClean="0"/>
              <a:t>Case </a:t>
            </a:r>
            <a:r>
              <a:rPr lang="it-IT" i="1" dirty="0" err="1" smtClean="0"/>
              <a:t>studies</a:t>
            </a:r>
            <a:r>
              <a:rPr lang="it-IT" i="1" dirty="0" smtClean="0"/>
              <a:t> </a:t>
            </a:r>
            <a:endParaRPr lang="it-IT" i="1"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44</a:t>
            </a:fld>
            <a:endParaRPr lang="it-IT"/>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7188" y="111526"/>
            <a:ext cx="294481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52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Éléments</a:t>
            </a:r>
            <a:r>
              <a:rPr lang="it-IT" dirty="0"/>
              <a:t> macro-</a:t>
            </a:r>
            <a:r>
              <a:rPr lang="it-IT" dirty="0" err="1"/>
              <a:t>économiques</a:t>
            </a:r>
            <a:r>
              <a:rPr lang="it-IT" dirty="0"/>
              <a:t> </a:t>
            </a:r>
            <a:r>
              <a:rPr lang="it-IT" dirty="0" err="1"/>
              <a:t>principaux</a:t>
            </a:r>
            <a:r>
              <a:rPr lang="it-IT" dirty="0"/>
              <a:t> </a:t>
            </a:r>
          </a:p>
        </p:txBody>
      </p:sp>
      <p:sp>
        <p:nvSpPr>
          <p:cNvPr id="3" name="Segnaposto contenuto 2"/>
          <p:cNvSpPr>
            <a:spLocks noGrp="1"/>
          </p:cNvSpPr>
          <p:nvPr>
            <p:ph idx="1"/>
          </p:nvPr>
        </p:nvSpPr>
        <p:spPr/>
        <p:txBody>
          <a:bodyPr>
            <a:normAutofit/>
          </a:bodyPr>
          <a:lstStyle/>
          <a:p>
            <a:pPr algn="just">
              <a:buFont typeface="Arial" panose="020B0604020202020204" pitchFamily="34" charset="0"/>
              <a:buChar char="•"/>
            </a:pPr>
            <a:r>
              <a:rPr lang="it-IT" dirty="0" smtClean="0"/>
              <a:t> </a:t>
            </a:r>
            <a:r>
              <a:rPr lang="it-IT" dirty="0" err="1" smtClean="0"/>
              <a:t>Population</a:t>
            </a:r>
            <a:r>
              <a:rPr lang="it-IT" dirty="0" smtClean="0"/>
              <a:t> </a:t>
            </a:r>
            <a:r>
              <a:rPr lang="it-IT" dirty="0" err="1" smtClean="0"/>
              <a:t>active</a:t>
            </a:r>
            <a:r>
              <a:rPr lang="it-IT" dirty="0" smtClean="0"/>
              <a:t>: 32%</a:t>
            </a:r>
          </a:p>
          <a:p>
            <a:pPr algn="just">
              <a:buFont typeface="Arial" panose="020B0604020202020204" pitchFamily="34" charset="0"/>
              <a:buChar char="•"/>
            </a:pPr>
            <a:r>
              <a:rPr lang="it-IT" dirty="0" smtClean="0"/>
              <a:t> </a:t>
            </a:r>
            <a:r>
              <a:rPr lang="it-IT" dirty="0" err="1" smtClean="0"/>
              <a:t>Taux</a:t>
            </a:r>
            <a:r>
              <a:rPr lang="it-IT" dirty="0" smtClean="0"/>
              <a:t> de </a:t>
            </a:r>
            <a:r>
              <a:rPr lang="it-IT" dirty="0" err="1" smtClean="0"/>
              <a:t>chômage</a:t>
            </a:r>
            <a:r>
              <a:rPr lang="it-IT" dirty="0" smtClean="0"/>
              <a:t>: 8,9</a:t>
            </a:r>
            <a:r>
              <a:rPr lang="it-IT" dirty="0"/>
              <a:t>% (2011)</a:t>
            </a:r>
          </a:p>
          <a:p>
            <a:pPr algn="just">
              <a:buFont typeface="Arial" panose="020B0604020202020204" pitchFamily="34" charset="0"/>
              <a:buChar char="•"/>
            </a:pPr>
            <a:r>
              <a:rPr lang="it-IT" dirty="0" smtClean="0"/>
              <a:t> PIB (</a:t>
            </a:r>
            <a:r>
              <a:rPr lang="it-IT" dirty="0" err="1" smtClean="0"/>
              <a:t>nominal</a:t>
            </a:r>
            <a:r>
              <a:rPr lang="it-IT" dirty="0" smtClean="0"/>
              <a:t>): </a:t>
            </a:r>
            <a:r>
              <a:rPr lang="it-IT" dirty="0"/>
              <a:t>100,2 </a:t>
            </a:r>
            <a:r>
              <a:rPr lang="it-IT" dirty="0" err="1" smtClean="0"/>
              <a:t>miliards</a:t>
            </a:r>
            <a:r>
              <a:rPr lang="it-IT" dirty="0" smtClean="0"/>
              <a:t> de $ </a:t>
            </a:r>
            <a:r>
              <a:rPr lang="it-IT" dirty="0"/>
              <a:t>(62º) (2011)</a:t>
            </a:r>
          </a:p>
          <a:p>
            <a:pPr algn="just">
              <a:buFont typeface="Arial" panose="020B0604020202020204" pitchFamily="34" charset="0"/>
              <a:buChar char="•"/>
            </a:pPr>
            <a:r>
              <a:rPr lang="it-IT" dirty="0" smtClean="0"/>
              <a:t> PIB </a:t>
            </a:r>
            <a:r>
              <a:rPr lang="it-IT" i="1" dirty="0"/>
              <a:t>pro capite</a:t>
            </a:r>
            <a:r>
              <a:rPr lang="it-IT" dirty="0"/>
              <a:t> (</a:t>
            </a:r>
            <a:r>
              <a:rPr lang="it-IT" dirty="0" err="1" smtClean="0"/>
              <a:t>nominal</a:t>
            </a:r>
            <a:r>
              <a:rPr lang="it-IT" dirty="0" smtClean="0"/>
              <a:t>): </a:t>
            </a:r>
            <a:r>
              <a:rPr lang="it-IT" dirty="0"/>
              <a:t>3084 $ (120º) (2011)</a:t>
            </a:r>
          </a:p>
          <a:p>
            <a:pPr algn="just">
              <a:buFont typeface="Arial" panose="020B0604020202020204" pitchFamily="34" charset="0"/>
              <a:buChar char="•"/>
            </a:pPr>
            <a:r>
              <a:rPr lang="it-IT" dirty="0" smtClean="0"/>
              <a:t> </a:t>
            </a:r>
            <a:r>
              <a:rPr lang="it-IT" dirty="0" err="1" smtClean="0"/>
              <a:t>Composition</a:t>
            </a:r>
            <a:r>
              <a:rPr lang="it-IT" dirty="0" smtClean="0"/>
              <a:t> </a:t>
            </a:r>
            <a:r>
              <a:rPr lang="it-IT" dirty="0" err="1" smtClean="0"/>
              <a:t>du</a:t>
            </a:r>
            <a:r>
              <a:rPr lang="it-IT" dirty="0"/>
              <a:t> </a:t>
            </a:r>
            <a:r>
              <a:rPr lang="it-IT" dirty="0" smtClean="0"/>
              <a:t>PIB: </a:t>
            </a:r>
            <a:r>
              <a:rPr lang="it-IT" dirty="0"/>
              <a:t>51% </a:t>
            </a:r>
            <a:r>
              <a:rPr lang="it-IT" dirty="0" err="1" smtClean="0"/>
              <a:t>secteur</a:t>
            </a:r>
            <a:r>
              <a:rPr lang="it-IT" dirty="0" smtClean="0"/>
              <a:t> </a:t>
            </a:r>
            <a:r>
              <a:rPr lang="it-IT" dirty="0" err="1" smtClean="0"/>
              <a:t>tertiaire</a:t>
            </a:r>
            <a:r>
              <a:rPr lang="it-IT" dirty="0" smtClean="0"/>
              <a:t>, 32</a:t>
            </a:r>
            <a:r>
              <a:rPr lang="it-IT" dirty="0"/>
              <a:t>% </a:t>
            </a:r>
            <a:r>
              <a:rPr lang="it-IT" dirty="0" err="1" smtClean="0"/>
              <a:t>secteur</a:t>
            </a:r>
            <a:r>
              <a:rPr lang="it-IT" dirty="0" smtClean="0"/>
              <a:t> </a:t>
            </a:r>
            <a:r>
              <a:rPr lang="it-IT" dirty="0" err="1" smtClean="0"/>
              <a:t>secondaire</a:t>
            </a:r>
            <a:r>
              <a:rPr lang="it-IT" dirty="0" smtClean="0"/>
              <a:t>, 17</a:t>
            </a:r>
            <a:r>
              <a:rPr lang="it-IT" dirty="0"/>
              <a:t>% </a:t>
            </a:r>
            <a:r>
              <a:rPr lang="it-IT" dirty="0" err="1" smtClean="0"/>
              <a:t>secteur</a:t>
            </a:r>
            <a:r>
              <a:rPr lang="it-IT" dirty="0" smtClean="0"/>
              <a:t> </a:t>
            </a:r>
            <a:r>
              <a:rPr lang="it-IT" dirty="0" err="1" smtClean="0"/>
              <a:t>primaire</a:t>
            </a:r>
            <a:r>
              <a:rPr lang="it-IT" dirty="0" smtClean="0"/>
              <a:t> (</a:t>
            </a:r>
            <a:r>
              <a:rPr lang="it-IT" dirty="0"/>
              <a:t>2010)</a:t>
            </a:r>
          </a:p>
          <a:p>
            <a:pPr algn="just">
              <a:buFont typeface="Arial" panose="020B0604020202020204" pitchFamily="34" charset="0"/>
              <a:buChar char="•"/>
            </a:pPr>
            <a:r>
              <a:rPr lang="it-IT" dirty="0" smtClean="0"/>
              <a:t> </a:t>
            </a:r>
            <a:r>
              <a:rPr lang="it-IT" dirty="0" err="1"/>
              <a:t>C</a:t>
            </a:r>
            <a:r>
              <a:rPr lang="it-IT" dirty="0" err="1" smtClean="0"/>
              <a:t>roissance</a:t>
            </a:r>
            <a:r>
              <a:rPr lang="it-IT" dirty="0" smtClean="0"/>
              <a:t> </a:t>
            </a:r>
            <a:r>
              <a:rPr lang="it-IT" dirty="0" err="1" smtClean="0"/>
              <a:t>du</a:t>
            </a:r>
            <a:r>
              <a:rPr lang="it-IT" dirty="0" smtClean="0"/>
              <a:t> PIB: </a:t>
            </a:r>
            <a:r>
              <a:rPr lang="it-IT" dirty="0"/>
              <a:t>5% (2011)</a:t>
            </a:r>
          </a:p>
          <a:p>
            <a:pPr algn="just">
              <a:buFont typeface="Arial" panose="020B0604020202020204" pitchFamily="34" charset="0"/>
              <a:buChar char="•"/>
            </a:pPr>
            <a:r>
              <a:rPr lang="it-IT" dirty="0" smtClean="0"/>
              <a:t> </a:t>
            </a:r>
            <a:r>
              <a:rPr lang="it-IT" dirty="0" err="1" smtClean="0"/>
              <a:t>Croissance</a:t>
            </a:r>
            <a:r>
              <a:rPr lang="it-IT" dirty="0" smtClean="0"/>
              <a:t> de la production </a:t>
            </a:r>
            <a:r>
              <a:rPr lang="it-IT" dirty="0" err="1" smtClean="0"/>
              <a:t>industrielle</a:t>
            </a:r>
            <a:r>
              <a:rPr lang="it-IT" dirty="0" smtClean="0"/>
              <a:t>: </a:t>
            </a:r>
            <a:r>
              <a:rPr lang="it-IT" dirty="0"/>
              <a:t>4,4% (2010)</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45</a:t>
            </a:fld>
            <a:endParaRPr lang="it-IT"/>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659" y="120072"/>
            <a:ext cx="294481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3196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entrepreneuriat</a:t>
            </a:r>
            <a:r>
              <a:rPr lang="it-IT" dirty="0" smtClean="0"/>
              <a:t> </a:t>
            </a:r>
            <a:r>
              <a:rPr lang="it-IT" dirty="0" err="1"/>
              <a:t>au</a:t>
            </a:r>
            <a:r>
              <a:rPr lang="it-IT" dirty="0"/>
              <a:t> Maroc</a:t>
            </a:r>
            <a:r>
              <a:rPr lang="it-IT" dirty="0" smtClean="0"/>
              <a:t>:</a:t>
            </a:r>
            <a:br>
              <a:rPr lang="it-IT" dirty="0" smtClean="0"/>
            </a:br>
            <a:r>
              <a:rPr lang="it-IT" i="1" dirty="0" err="1" smtClean="0"/>
              <a:t>swot</a:t>
            </a:r>
            <a:r>
              <a:rPr lang="it-IT" i="1" dirty="0" smtClean="0"/>
              <a:t> ANALYSIS</a:t>
            </a:r>
            <a:endParaRPr lang="it-IT" i="1"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1058336162"/>
              </p:ext>
            </p:extLst>
          </p:nvPr>
        </p:nvGraphicFramePr>
        <p:xfrm>
          <a:off x="1023938" y="2286000"/>
          <a:ext cx="9720262" cy="4023360"/>
        </p:xfrm>
        <a:graphic>
          <a:graphicData uri="http://schemas.openxmlformats.org/drawingml/2006/table">
            <a:tbl>
              <a:tblPr firstRow="1" bandRow="1">
                <a:tableStyleId>{5C22544A-7EE6-4342-B048-85BDC9FD1C3A}</a:tableStyleId>
              </a:tblPr>
              <a:tblGrid>
                <a:gridCol w="4860131"/>
                <a:gridCol w="4860131"/>
              </a:tblGrid>
              <a:tr h="370268">
                <a:tc>
                  <a:txBody>
                    <a:bodyPr/>
                    <a:lstStyle/>
                    <a:p>
                      <a:pPr algn="ctr"/>
                      <a:r>
                        <a:rPr lang="it-IT" dirty="0" err="1" smtClean="0"/>
                        <a:t>Menaces</a:t>
                      </a:r>
                      <a:endParaRPr lang="it-IT" dirty="0" smtClean="0"/>
                    </a:p>
                    <a:p>
                      <a:pPr algn="ctr"/>
                      <a:endParaRPr lang="it-IT" dirty="0" smtClean="0"/>
                    </a:p>
                    <a:p>
                      <a:pPr algn="ctr"/>
                      <a:r>
                        <a:rPr lang="it-IT" b="0" dirty="0" err="1" smtClean="0"/>
                        <a:t>Proximité</a:t>
                      </a:r>
                      <a:r>
                        <a:rPr lang="it-IT" b="0" dirty="0" smtClean="0"/>
                        <a:t> à </a:t>
                      </a:r>
                      <a:r>
                        <a:rPr lang="it-IT" b="0" dirty="0" err="1" smtClean="0"/>
                        <a:t>zones</a:t>
                      </a:r>
                      <a:r>
                        <a:rPr lang="it-IT" b="0" dirty="0" smtClean="0"/>
                        <a:t> </a:t>
                      </a:r>
                      <a:r>
                        <a:rPr lang="it-IT" b="0" dirty="0" err="1" smtClean="0"/>
                        <a:t>géographiques</a:t>
                      </a:r>
                      <a:r>
                        <a:rPr lang="it-IT" b="0" dirty="0" smtClean="0"/>
                        <a:t> </a:t>
                      </a:r>
                      <a:r>
                        <a:rPr lang="it-IT" b="0" dirty="0" err="1" smtClean="0"/>
                        <a:t>turbolentes</a:t>
                      </a:r>
                      <a:endParaRPr lang="it-IT" b="0" dirty="0" smtClean="0"/>
                    </a:p>
                    <a:p>
                      <a:pPr algn="ctr"/>
                      <a:r>
                        <a:rPr lang="it-IT" b="0" dirty="0" err="1" smtClean="0"/>
                        <a:t>Risque</a:t>
                      </a:r>
                      <a:r>
                        <a:rPr lang="it-IT" b="0" dirty="0" smtClean="0"/>
                        <a:t> </a:t>
                      </a:r>
                      <a:r>
                        <a:rPr lang="it-IT" b="0" dirty="0" err="1" smtClean="0"/>
                        <a:t>du</a:t>
                      </a:r>
                      <a:r>
                        <a:rPr lang="it-IT" b="0" dirty="0" smtClean="0"/>
                        <a:t> </a:t>
                      </a:r>
                      <a:r>
                        <a:rPr lang="it-IT" b="0" dirty="0" err="1" smtClean="0"/>
                        <a:t>taux</a:t>
                      </a:r>
                      <a:r>
                        <a:rPr lang="it-IT" b="0" dirty="0" smtClean="0"/>
                        <a:t> d'</a:t>
                      </a:r>
                      <a:r>
                        <a:rPr lang="it-IT" b="0" dirty="0" err="1" smtClean="0"/>
                        <a:t>échange</a:t>
                      </a:r>
                      <a:endParaRPr lang="it-IT" b="0" dirty="0" smtClean="0"/>
                    </a:p>
                    <a:p>
                      <a:pPr algn="ctr"/>
                      <a:endParaRPr lang="it-IT" dirty="0"/>
                    </a:p>
                  </a:txBody>
                  <a:tcPr/>
                </a:tc>
                <a:tc>
                  <a:txBody>
                    <a:bodyPr/>
                    <a:lstStyle/>
                    <a:p>
                      <a:pPr algn="ctr"/>
                      <a:r>
                        <a:rPr lang="it-IT" b="1" dirty="0" err="1" smtClean="0"/>
                        <a:t>Opportunités</a:t>
                      </a:r>
                      <a:endParaRPr lang="it-IT" b="1" dirty="0" smtClean="0"/>
                    </a:p>
                    <a:p>
                      <a:pPr algn="ctr"/>
                      <a:endParaRPr lang="it-IT" dirty="0" smtClean="0"/>
                    </a:p>
                    <a:p>
                      <a:pPr algn="ctr"/>
                      <a:r>
                        <a:rPr lang="it-IT" b="0" dirty="0" smtClean="0"/>
                        <a:t> </a:t>
                      </a:r>
                      <a:r>
                        <a:rPr lang="it-IT" b="0" dirty="0" err="1" smtClean="0"/>
                        <a:t>Bonnes</a:t>
                      </a:r>
                      <a:r>
                        <a:rPr lang="it-IT" b="0" dirty="0" smtClean="0"/>
                        <a:t> </a:t>
                      </a:r>
                      <a:r>
                        <a:rPr lang="it-IT" b="0" dirty="0" err="1" smtClean="0"/>
                        <a:t>liaisons</a:t>
                      </a:r>
                      <a:r>
                        <a:rPr lang="it-IT" b="0" dirty="0" smtClean="0"/>
                        <a:t> </a:t>
                      </a:r>
                      <a:r>
                        <a:rPr lang="it-IT" b="0" dirty="0" err="1" smtClean="0"/>
                        <a:t>avec</a:t>
                      </a:r>
                      <a:r>
                        <a:rPr lang="it-IT" b="0" dirty="0" smtClean="0"/>
                        <a:t> l’Europe (ex. France)</a:t>
                      </a:r>
                      <a:endParaRPr lang="it-IT" b="0" baseline="0" dirty="0" smtClean="0"/>
                    </a:p>
                    <a:p>
                      <a:pPr algn="ctr"/>
                      <a:endParaRPr lang="it-IT" b="0" dirty="0" smtClean="0"/>
                    </a:p>
                    <a:p>
                      <a:pPr algn="ctr"/>
                      <a:endParaRPr lang="it-IT" dirty="0" smtClean="0"/>
                    </a:p>
                    <a:p>
                      <a:pPr algn="ctr"/>
                      <a:endParaRPr lang="it-IT" dirty="0"/>
                    </a:p>
                  </a:txBody>
                  <a:tcPr/>
                </a:tc>
              </a:tr>
              <a:tr h="370268">
                <a:tc>
                  <a:txBody>
                    <a:bodyPr/>
                    <a:lstStyle/>
                    <a:p>
                      <a:pPr algn="ctr"/>
                      <a:r>
                        <a:rPr lang="it-IT" b="1" dirty="0" err="1" smtClean="0"/>
                        <a:t>Faiblesses</a:t>
                      </a:r>
                      <a:endParaRPr lang="it-IT" b="1" dirty="0" smtClean="0"/>
                    </a:p>
                    <a:p>
                      <a:pPr algn="ctr"/>
                      <a:endParaRPr lang="it-IT" dirty="0" smtClean="0"/>
                    </a:p>
                    <a:p>
                      <a:pPr algn="ctr"/>
                      <a:r>
                        <a:rPr lang="it-IT" dirty="0" err="1" smtClean="0"/>
                        <a:t>Infrastructures</a:t>
                      </a:r>
                      <a:r>
                        <a:rPr lang="it-IT" dirty="0" smtClean="0"/>
                        <a:t> </a:t>
                      </a:r>
                      <a:r>
                        <a:rPr lang="it-IT" dirty="0" err="1" smtClean="0"/>
                        <a:t>insuffisantes</a:t>
                      </a:r>
                      <a:endParaRPr lang="it-IT" dirty="0" smtClean="0"/>
                    </a:p>
                    <a:p>
                      <a:pPr algn="ctr"/>
                      <a:r>
                        <a:rPr lang="it-IT" dirty="0" smtClean="0"/>
                        <a:t>Culture d’</a:t>
                      </a:r>
                      <a:r>
                        <a:rPr lang="it-IT" dirty="0" err="1" smtClean="0"/>
                        <a:t>entreprise</a:t>
                      </a:r>
                      <a:r>
                        <a:rPr lang="it-IT" dirty="0" smtClean="0"/>
                        <a:t> </a:t>
                      </a:r>
                      <a:r>
                        <a:rPr lang="it-IT" dirty="0" err="1" smtClean="0"/>
                        <a:t>insuffisante</a:t>
                      </a:r>
                      <a:r>
                        <a:rPr lang="it-IT" dirty="0" smtClean="0"/>
                        <a:t> </a:t>
                      </a:r>
                    </a:p>
                    <a:p>
                      <a:pPr algn="ctr"/>
                      <a:r>
                        <a:rPr lang="it-IT" dirty="0" err="1" smtClean="0"/>
                        <a:t>Immigration</a:t>
                      </a:r>
                      <a:r>
                        <a:rPr lang="it-IT" baseline="0" dirty="0" smtClean="0"/>
                        <a:t> </a:t>
                      </a:r>
                      <a:r>
                        <a:rPr lang="it-IT" baseline="0" dirty="0" err="1" smtClean="0"/>
                        <a:t>élevée</a:t>
                      </a:r>
                      <a:endParaRPr lang="it-IT" dirty="0" smtClean="0"/>
                    </a:p>
                    <a:p>
                      <a:pPr algn="ctr"/>
                      <a:r>
                        <a:rPr lang="it-IT" dirty="0" err="1" smtClean="0"/>
                        <a:t>Corruption</a:t>
                      </a:r>
                      <a:r>
                        <a:rPr lang="it-IT" dirty="0" smtClean="0"/>
                        <a:t> </a:t>
                      </a:r>
                    </a:p>
                    <a:p>
                      <a:pPr algn="ctr"/>
                      <a:r>
                        <a:rPr lang="it-IT" dirty="0" err="1" smtClean="0"/>
                        <a:t>Accés</a:t>
                      </a:r>
                      <a:r>
                        <a:rPr lang="it-IT" dirty="0" smtClean="0"/>
                        <a:t> difficile </a:t>
                      </a:r>
                      <a:r>
                        <a:rPr lang="it-IT" dirty="0" err="1" smtClean="0"/>
                        <a:t>au</a:t>
                      </a:r>
                      <a:r>
                        <a:rPr lang="it-IT" dirty="0" smtClean="0"/>
                        <a:t> credit</a:t>
                      </a:r>
                    </a:p>
                    <a:p>
                      <a:pPr algn="ctr"/>
                      <a:r>
                        <a:rPr lang="it-IT" dirty="0" err="1" smtClean="0"/>
                        <a:t>Analphabétisme</a:t>
                      </a:r>
                      <a:r>
                        <a:rPr lang="it-IT" dirty="0" smtClean="0"/>
                        <a:t> </a:t>
                      </a:r>
                      <a:r>
                        <a:rPr lang="it-IT" dirty="0" err="1" smtClean="0"/>
                        <a:t>élevé</a:t>
                      </a:r>
                      <a:endParaRPr lang="it-IT" dirty="0"/>
                    </a:p>
                  </a:txBody>
                  <a:tcPr/>
                </a:tc>
                <a:tc>
                  <a:txBody>
                    <a:bodyPr/>
                    <a:lstStyle/>
                    <a:p>
                      <a:pPr algn="ctr"/>
                      <a:r>
                        <a:rPr lang="it-IT" b="1" dirty="0" err="1" smtClean="0"/>
                        <a:t>Forces</a:t>
                      </a:r>
                      <a:endParaRPr lang="it-IT" b="1" dirty="0" smtClean="0"/>
                    </a:p>
                    <a:p>
                      <a:pPr algn="ctr"/>
                      <a:endParaRPr lang="it-IT" dirty="0" smtClean="0"/>
                    </a:p>
                    <a:p>
                      <a:pPr algn="ctr"/>
                      <a:r>
                        <a:rPr lang="it-IT" dirty="0" err="1" smtClean="0"/>
                        <a:t>Économie</a:t>
                      </a:r>
                      <a:r>
                        <a:rPr lang="it-IT" dirty="0" smtClean="0"/>
                        <a:t> en</a:t>
                      </a:r>
                      <a:r>
                        <a:rPr lang="it-IT" baseline="0" dirty="0" smtClean="0"/>
                        <a:t> </a:t>
                      </a:r>
                      <a:r>
                        <a:rPr lang="it-IT" baseline="0" dirty="0" err="1" smtClean="0"/>
                        <a:t>expansion</a:t>
                      </a:r>
                      <a:endParaRPr lang="it-IT" dirty="0" smtClean="0"/>
                    </a:p>
                    <a:p>
                      <a:pPr algn="ctr"/>
                      <a:r>
                        <a:rPr lang="it-IT" dirty="0" err="1" smtClean="0"/>
                        <a:t>Stabilité</a:t>
                      </a:r>
                      <a:r>
                        <a:rPr lang="it-IT" dirty="0" smtClean="0"/>
                        <a:t> </a:t>
                      </a:r>
                      <a:r>
                        <a:rPr lang="it-IT" dirty="0" err="1" smtClean="0"/>
                        <a:t>géopolitique</a:t>
                      </a:r>
                      <a:endParaRPr lang="it-IT" dirty="0" smtClean="0"/>
                    </a:p>
                    <a:p>
                      <a:pPr algn="ctr"/>
                      <a:r>
                        <a:rPr lang="it-IT" u="sng" dirty="0" err="1" smtClean="0"/>
                        <a:t>Chômage</a:t>
                      </a:r>
                      <a:r>
                        <a:rPr lang="it-IT" u="sng" dirty="0" smtClean="0"/>
                        <a:t> </a:t>
                      </a:r>
                      <a:r>
                        <a:rPr lang="it-IT" u="sng" dirty="0" err="1" smtClean="0"/>
                        <a:t>élevé</a:t>
                      </a:r>
                      <a:r>
                        <a:rPr lang="it-IT" u="sng" dirty="0" smtClean="0"/>
                        <a:t> (</a:t>
                      </a:r>
                      <a:r>
                        <a:rPr lang="it-IT" u="sng" dirty="0" err="1" smtClean="0"/>
                        <a:t>surtout</a:t>
                      </a:r>
                      <a:r>
                        <a:rPr lang="it-IT" u="sng" dirty="0" smtClean="0"/>
                        <a:t> </a:t>
                      </a:r>
                      <a:r>
                        <a:rPr lang="it-IT" u="sng" dirty="0" err="1" smtClean="0"/>
                        <a:t>parmi</a:t>
                      </a:r>
                      <a:r>
                        <a:rPr lang="it-IT" u="sng" dirty="0" smtClean="0"/>
                        <a:t> </a:t>
                      </a:r>
                      <a:r>
                        <a:rPr lang="it-IT" u="sng" dirty="0" err="1" smtClean="0"/>
                        <a:t>les</a:t>
                      </a:r>
                      <a:r>
                        <a:rPr lang="it-IT" u="sng" dirty="0" smtClean="0"/>
                        <a:t> </a:t>
                      </a:r>
                      <a:r>
                        <a:rPr lang="it-IT" u="sng" dirty="0" err="1" smtClean="0"/>
                        <a:t>licenciés</a:t>
                      </a:r>
                      <a:r>
                        <a:rPr lang="it-IT" u="sng"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it-IT" b="0" dirty="0" err="1" smtClean="0"/>
                        <a:t>Population</a:t>
                      </a:r>
                      <a:r>
                        <a:rPr lang="it-IT" b="0" baseline="0" dirty="0" smtClean="0"/>
                        <a:t> ave </a:t>
                      </a:r>
                      <a:r>
                        <a:rPr lang="it-IT" b="0" baseline="0" dirty="0" err="1" smtClean="0"/>
                        <a:t>b</a:t>
                      </a:r>
                      <a:r>
                        <a:rPr lang="it-IT" b="0" dirty="0" err="1" smtClean="0"/>
                        <a:t>as</a:t>
                      </a:r>
                      <a:r>
                        <a:rPr lang="it-IT" b="0" dirty="0" smtClean="0"/>
                        <a:t> </a:t>
                      </a:r>
                      <a:r>
                        <a:rPr lang="it-IT" b="0" dirty="0" err="1" smtClean="0"/>
                        <a:t>âge</a:t>
                      </a:r>
                      <a:r>
                        <a:rPr lang="it-IT" b="0" dirty="0" smtClean="0"/>
                        <a:t> </a:t>
                      </a:r>
                      <a:r>
                        <a:rPr lang="it-IT" b="0" dirty="0" err="1" smtClean="0"/>
                        <a:t>moyen</a:t>
                      </a:r>
                      <a:r>
                        <a:rPr lang="it-IT" b="0" dirty="0" smtClean="0"/>
                        <a:t> (27 </a:t>
                      </a:r>
                      <a:r>
                        <a:rPr lang="it-IT" b="0" dirty="0" err="1" smtClean="0"/>
                        <a:t>ans</a:t>
                      </a:r>
                      <a:r>
                        <a:rPr lang="it-IT" b="0" dirty="0" smtClean="0"/>
                        <a:t>)</a:t>
                      </a:r>
                    </a:p>
                    <a:p>
                      <a:pPr algn="ctr"/>
                      <a:endParaRPr lang="it-IT" dirty="0"/>
                    </a:p>
                  </a:txBody>
                  <a:tcPr/>
                </a:tc>
              </a:tr>
            </a:tbl>
          </a:graphicData>
        </a:graphic>
      </p:graphicFrame>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46</a:t>
            </a:fld>
            <a:endParaRPr lang="it-IT"/>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3838" y="85888"/>
            <a:ext cx="294481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6203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CONDITIONS POUR FAVORISER L’ENTREPRENEURIAT EN MAROC</a:t>
            </a:r>
            <a:endParaRPr lang="it-IT" dirty="0"/>
          </a:p>
        </p:txBody>
      </p:sp>
      <p:sp>
        <p:nvSpPr>
          <p:cNvPr id="3" name="Segnaposto contenuto 2"/>
          <p:cNvSpPr>
            <a:spLocks noGrp="1"/>
          </p:cNvSpPr>
          <p:nvPr>
            <p:ph idx="1"/>
          </p:nvPr>
        </p:nvSpPr>
        <p:spPr/>
        <p:txBody>
          <a:bodyPr>
            <a:normAutofit lnSpcReduction="10000"/>
          </a:bodyPr>
          <a:lstStyle/>
          <a:p>
            <a:pPr marL="457200" indent="-457200" algn="just">
              <a:buFont typeface="+mj-lt"/>
              <a:buAutoNum type="arabicPeriod"/>
            </a:pPr>
            <a:r>
              <a:rPr lang="it-IT" dirty="0" err="1" smtClean="0"/>
              <a:t>Infrastructures</a:t>
            </a:r>
            <a:r>
              <a:rPr lang="it-IT" dirty="0" smtClean="0"/>
              <a:t> et </a:t>
            </a:r>
            <a:r>
              <a:rPr lang="it-IT" dirty="0" err="1" smtClean="0"/>
              <a:t>lieux</a:t>
            </a:r>
            <a:r>
              <a:rPr lang="it-IT" dirty="0" smtClean="0"/>
              <a:t> de </a:t>
            </a:r>
            <a:r>
              <a:rPr lang="it-IT" dirty="0" err="1" smtClean="0"/>
              <a:t>travail</a:t>
            </a:r>
            <a:r>
              <a:rPr lang="it-IT" dirty="0" smtClean="0"/>
              <a:t> </a:t>
            </a:r>
            <a:r>
              <a:rPr lang="it-IT" dirty="0" err="1" smtClean="0"/>
              <a:t>modernes</a:t>
            </a:r>
            <a:r>
              <a:rPr lang="it-IT" dirty="0" smtClean="0"/>
              <a:t> </a:t>
            </a:r>
          </a:p>
          <a:p>
            <a:pPr marL="457200" indent="-457200" algn="just">
              <a:buFont typeface="+mj-lt"/>
              <a:buAutoNum type="arabicPeriod"/>
            </a:pPr>
            <a:r>
              <a:rPr lang="it-IT" dirty="0" err="1" smtClean="0"/>
              <a:t>Investissements</a:t>
            </a:r>
            <a:r>
              <a:rPr lang="it-IT" dirty="0" smtClean="0"/>
              <a:t> </a:t>
            </a:r>
          </a:p>
          <a:p>
            <a:pPr marL="457200" indent="-457200" algn="just">
              <a:buFont typeface="+mj-lt"/>
              <a:buAutoNum type="arabicPeriod"/>
            </a:pPr>
            <a:r>
              <a:rPr lang="it-IT" dirty="0" err="1" smtClean="0"/>
              <a:t>Activité</a:t>
            </a:r>
            <a:r>
              <a:rPr lang="it-IT" dirty="0" smtClean="0"/>
              <a:t> de </a:t>
            </a:r>
            <a:r>
              <a:rPr lang="it-IT" i="1" dirty="0" err="1" smtClean="0"/>
              <a:t>mentoring</a:t>
            </a:r>
            <a:r>
              <a:rPr lang="it-IT" dirty="0" smtClean="0"/>
              <a:t> et </a:t>
            </a:r>
            <a:r>
              <a:rPr lang="it-IT" i="1" dirty="0" err="1" smtClean="0"/>
              <a:t>coaching</a:t>
            </a:r>
            <a:endParaRPr lang="it-IT" i="1" dirty="0" smtClean="0"/>
          </a:p>
          <a:p>
            <a:pPr marL="457200" indent="-457200" algn="just">
              <a:buFont typeface="+mj-lt"/>
              <a:buAutoNum type="arabicPeriod"/>
            </a:pPr>
            <a:r>
              <a:rPr lang="it-IT" dirty="0" err="1" smtClean="0"/>
              <a:t>Orientation</a:t>
            </a:r>
            <a:r>
              <a:rPr lang="it-IT" dirty="0" smtClean="0"/>
              <a:t> rurale et </a:t>
            </a:r>
            <a:r>
              <a:rPr lang="it-IT" dirty="0" err="1" smtClean="0"/>
              <a:t>urbaine</a:t>
            </a:r>
            <a:r>
              <a:rPr lang="it-IT" dirty="0" smtClean="0"/>
              <a:t> (et </a:t>
            </a:r>
            <a:r>
              <a:rPr lang="it-IT" dirty="0" err="1" smtClean="0"/>
              <a:t>internationale</a:t>
            </a:r>
            <a:r>
              <a:rPr lang="it-IT" dirty="0" smtClean="0"/>
              <a:t>)</a:t>
            </a:r>
          </a:p>
          <a:p>
            <a:pPr marL="0" indent="0">
              <a:buNone/>
            </a:pPr>
            <a:endParaRPr lang="it-IT" dirty="0"/>
          </a:p>
          <a:p>
            <a:pPr marL="0" indent="0">
              <a:buNone/>
            </a:pPr>
            <a:endParaRPr lang="it-IT" dirty="0" smtClean="0"/>
          </a:p>
          <a:p>
            <a:pPr marL="0" indent="0">
              <a:buNone/>
            </a:pPr>
            <a:endParaRPr lang="it-IT" dirty="0"/>
          </a:p>
          <a:p>
            <a:pPr marL="0" indent="0">
              <a:buNone/>
            </a:pPr>
            <a:r>
              <a:rPr lang="it-IT" dirty="0" smtClean="0"/>
              <a:t>Source: </a:t>
            </a:r>
            <a:r>
              <a:rPr lang="it-IT" dirty="0"/>
              <a:t>http://www.wamda.com/2013/04/a-look-at-entrepreneurship-in-morocco-where-startups-can-turn-for-help</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47</a:t>
            </a:fld>
            <a:endParaRPr lang="it-IT"/>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7188" y="102980"/>
            <a:ext cx="294481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0010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Organismes</a:t>
            </a:r>
            <a:r>
              <a:rPr lang="it-IT" dirty="0" smtClean="0"/>
              <a:t> pour l’</a:t>
            </a:r>
            <a:r>
              <a:rPr lang="it-IT" dirty="0" err="1" smtClean="0"/>
              <a:t>entrpreneuriat</a:t>
            </a:r>
            <a:endParaRPr lang="it-IT" dirty="0"/>
          </a:p>
        </p:txBody>
      </p:sp>
      <p:sp>
        <p:nvSpPr>
          <p:cNvPr id="3" name="Segnaposto contenuto 2"/>
          <p:cNvSpPr>
            <a:spLocks noGrp="1"/>
          </p:cNvSpPr>
          <p:nvPr>
            <p:ph idx="1"/>
          </p:nvPr>
        </p:nvSpPr>
        <p:spPr/>
        <p:txBody>
          <a:bodyPr/>
          <a:lstStyle/>
          <a:p>
            <a:pPr>
              <a:buFont typeface="Arial" panose="020B0604020202020204" pitchFamily="34" charset="0"/>
              <a:buChar char="•"/>
            </a:pPr>
            <a:r>
              <a:rPr lang="it-IT" dirty="0"/>
              <a:t>Maroc </a:t>
            </a:r>
            <a:r>
              <a:rPr lang="it-IT" dirty="0" err="1"/>
              <a:t>Numeric</a:t>
            </a:r>
            <a:r>
              <a:rPr lang="it-IT" dirty="0"/>
              <a:t> Fund (</a:t>
            </a:r>
            <a:r>
              <a:rPr lang="it-IT" dirty="0">
                <a:hlinkClick r:id="rId2"/>
              </a:rPr>
              <a:t>http://www.mnf.ma</a:t>
            </a:r>
            <a:r>
              <a:rPr lang="it-IT" dirty="0" smtClean="0">
                <a:hlinkClick r:id="rId2"/>
              </a:rPr>
              <a:t>/</a:t>
            </a:r>
            <a:r>
              <a:rPr lang="it-IT" dirty="0" smtClean="0"/>
              <a:t>)</a:t>
            </a:r>
            <a:endParaRPr lang="it-IT" dirty="0"/>
          </a:p>
          <a:p>
            <a:pPr>
              <a:buFont typeface="Arial" panose="020B0604020202020204" pitchFamily="34" charset="0"/>
              <a:buChar char="•"/>
            </a:pPr>
            <a:r>
              <a:rPr lang="it-IT" dirty="0"/>
              <a:t>Centre Marocain de </a:t>
            </a:r>
            <a:r>
              <a:rPr lang="it-IT" dirty="0" smtClean="0"/>
              <a:t>l'</a:t>
            </a:r>
            <a:r>
              <a:rPr lang="it-IT" dirty="0" err="1" smtClean="0"/>
              <a:t>Innovation</a:t>
            </a:r>
            <a:r>
              <a:rPr lang="it-IT" dirty="0" smtClean="0"/>
              <a:t> (</a:t>
            </a:r>
            <a:r>
              <a:rPr lang="it-IT" dirty="0" smtClean="0">
                <a:hlinkClick r:id="rId3"/>
              </a:rPr>
              <a:t>http</a:t>
            </a:r>
            <a:r>
              <a:rPr lang="it-IT" dirty="0">
                <a:hlinkClick r:id="rId3"/>
              </a:rPr>
              <a:t>://cmi.net.ma</a:t>
            </a:r>
            <a:r>
              <a:rPr lang="it-IT" dirty="0" smtClean="0">
                <a:hlinkClick r:id="rId3"/>
              </a:rPr>
              <a:t>/</a:t>
            </a:r>
            <a:r>
              <a:rPr lang="it-IT" dirty="0" smtClean="0"/>
              <a:t>)</a:t>
            </a:r>
            <a:endParaRPr lang="it-IT" dirty="0"/>
          </a:p>
          <a:p>
            <a:pPr>
              <a:buFont typeface="Arial" panose="020B0604020202020204" pitchFamily="34" charset="0"/>
              <a:buChar char="•"/>
            </a:pPr>
            <a:r>
              <a:rPr lang="it-IT" dirty="0" err="1"/>
              <a:t>Fondation</a:t>
            </a:r>
            <a:r>
              <a:rPr lang="it-IT" dirty="0"/>
              <a:t> </a:t>
            </a:r>
            <a:r>
              <a:rPr lang="it-IT" dirty="0" err="1"/>
              <a:t>du</a:t>
            </a:r>
            <a:r>
              <a:rPr lang="it-IT" dirty="0"/>
              <a:t> </a:t>
            </a:r>
            <a:r>
              <a:rPr lang="it-IT" dirty="0" err="1"/>
              <a:t>Jeune</a:t>
            </a:r>
            <a:r>
              <a:rPr lang="it-IT" dirty="0"/>
              <a:t> </a:t>
            </a:r>
            <a:r>
              <a:rPr lang="it-IT" dirty="0" smtClean="0"/>
              <a:t>Entrepreneur (</a:t>
            </a:r>
            <a:r>
              <a:rPr lang="it-IT" dirty="0" smtClean="0">
                <a:hlinkClick r:id="rId4"/>
              </a:rPr>
              <a:t>http</a:t>
            </a:r>
            <a:r>
              <a:rPr lang="it-IT" dirty="0">
                <a:hlinkClick r:id="rId4"/>
              </a:rPr>
              <a:t>://www.fjemaroc.ma</a:t>
            </a:r>
            <a:r>
              <a:rPr lang="it-IT" dirty="0" smtClean="0">
                <a:hlinkClick r:id="rId4"/>
              </a:rPr>
              <a:t>/</a:t>
            </a:r>
            <a:r>
              <a:rPr lang="it-IT" dirty="0" smtClean="0"/>
              <a:t>)</a:t>
            </a:r>
          </a:p>
          <a:p>
            <a:pPr>
              <a:buFont typeface="Arial" panose="020B0604020202020204" pitchFamily="34" charset="0"/>
              <a:buChar char="•"/>
            </a:pPr>
            <a:r>
              <a:rPr lang="en-US" dirty="0"/>
              <a:t>Morocco Incubation and Spin-off </a:t>
            </a:r>
            <a:r>
              <a:rPr lang="en-US" dirty="0" smtClean="0"/>
              <a:t>Network </a:t>
            </a:r>
            <a:r>
              <a:rPr lang="it-IT" dirty="0" smtClean="0"/>
              <a:t>(RMIE - </a:t>
            </a:r>
            <a:r>
              <a:rPr lang="it-IT" dirty="0">
                <a:hlinkClick r:id="rId5"/>
              </a:rPr>
              <a:t>http</a:t>
            </a:r>
            <a:r>
              <a:rPr lang="it-IT" dirty="0" smtClean="0">
                <a:hlinkClick r:id="rId5"/>
              </a:rPr>
              <a:t>://www.rmie.ma/</a:t>
            </a:r>
            <a:r>
              <a:rPr lang="it-IT" dirty="0" smtClean="0"/>
              <a:t>)</a:t>
            </a:r>
          </a:p>
          <a:p>
            <a:pPr>
              <a:buFont typeface="Arial" panose="020B0604020202020204" pitchFamily="34" charset="0"/>
              <a:buChar char="•"/>
            </a:pPr>
            <a:r>
              <a:rPr lang="it-IT" dirty="0" smtClean="0"/>
              <a:t>Startup </a:t>
            </a:r>
            <a:r>
              <a:rPr lang="it-IT" dirty="0" err="1" smtClean="0"/>
              <a:t>cup</a:t>
            </a:r>
            <a:r>
              <a:rPr lang="it-IT" dirty="0" smtClean="0"/>
              <a:t> </a:t>
            </a:r>
            <a:r>
              <a:rPr lang="it-IT" dirty="0"/>
              <a:t>Maroc (</a:t>
            </a:r>
            <a:r>
              <a:rPr lang="it-IT" dirty="0">
                <a:hlinkClick r:id="rId6"/>
              </a:rPr>
              <a:t>http://maroc.startupcup.com</a:t>
            </a:r>
            <a:r>
              <a:rPr lang="it-IT" dirty="0" smtClean="0">
                <a:hlinkClick r:id="rId6"/>
              </a:rPr>
              <a:t>/</a:t>
            </a:r>
            <a:r>
              <a:rPr lang="it-IT" dirty="0" smtClean="0"/>
              <a:t>)</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48</a:t>
            </a:fld>
            <a:endParaRPr lang="it-IT"/>
          </a:p>
        </p:txBody>
      </p:sp>
      <p:pic>
        <p:nvPicPr>
          <p:cNvPr id="399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62205" y="120072"/>
            <a:ext cx="294481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1123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1</a:t>
            </a:r>
            <a:r>
              <a:rPr lang="it-IT" dirty="0" smtClean="0"/>
              <a:t>. </a:t>
            </a:r>
            <a:r>
              <a:rPr lang="it-IT" dirty="0" err="1" smtClean="0"/>
              <a:t>Looly’s</a:t>
            </a:r>
            <a:endParaRPr lang="it-IT" dirty="0"/>
          </a:p>
        </p:txBody>
      </p:sp>
      <p:sp>
        <p:nvSpPr>
          <p:cNvPr id="3" name="Segnaposto contenuto 2"/>
          <p:cNvSpPr>
            <a:spLocks noGrp="1"/>
          </p:cNvSpPr>
          <p:nvPr>
            <p:ph idx="1"/>
          </p:nvPr>
        </p:nvSpPr>
        <p:spPr/>
        <p:txBody>
          <a:bodyPr>
            <a:normAutofit fontScale="92500" lnSpcReduction="10000"/>
          </a:bodyPr>
          <a:lstStyle/>
          <a:p>
            <a:pPr>
              <a:buFont typeface="Arial" panose="020B0604020202020204" pitchFamily="34" charset="0"/>
              <a:buChar char="•"/>
            </a:pPr>
            <a:r>
              <a:rPr lang="it-IT" dirty="0"/>
              <a:t>Lamia </a:t>
            </a:r>
            <a:r>
              <a:rPr lang="it-IT" dirty="0" err="1" smtClean="0"/>
              <a:t>Bounahmidi</a:t>
            </a:r>
            <a:r>
              <a:rPr lang="it-IT" dirty="0" smtClean="0"/>
              <a:t> (28), </a:t>
            </a:r>
            <a:r>
              <a:rPr lang="it-IT" dirty="0"/>
              <a:t>social </a:t>
            </a:r>
            <a:r>
              <a:rPr lang="it-IT" dirty="0" err="1" smtClean="0"/>
              <a:t>entrepreneur</a:t>
            </a:r>
            <a:endParaRPr lang="it-IT" dirty="0" smtClean="0"/>
          </a:p>
          <a:p>
            <a:pPr>
              <a:buFont typeface="Arial" panose="020B0604020202020204" pitchFamily="34" charset="0"/>
              <a:buChar char="•"/>
            </a:pPr>
            <a:r>
              <a:rPr lang="it-IT" dirty="0"/>
              <a:t> Couscous export - </a:t>
            </a:r>
            <a:r>
              <a:rPr lang="it-IT" dirty="0">
                <a:hlinkClick r:id="rId2"/>
              </a:rPr>
              <a:t>http://loolys.net</a:t>
            </a:r>
            <a:r>
              <a:rPr lang="it-IT" dirty="0" smtClean="0">
                <a:hlinkClick r:id="rId2"/>
              </a:rPr>
              <a:t>/</a:t>
            </a:r>
            <a:r>
              <a:rPr lang="it-IT" dirty="0" smtClean="0"/>
              <a:t> </a:t>
            </a:r>
          </a:p>
          <a:p>
            <a:pPr>
              <a:buFont typeface="Arial" panose="020B0604020202020204" pitchFamily="34" charset="0"/>
              <a:buChar char="•"/>
            </a:pPr>
            <a:r>
              <a:rPr lang="it-IT" dirty="0" err="1" smtClean="0"/>
              <a:t>Winner</a:t>
            </a:r>
            <a:r>
              <a:rPr lang="it-IT" dirty="0" smtClean="0"/>
              <a:t> of the 2013 </a:t>
            </a:r>
            <a:r>
              <a:rPr lang="it-IT" dirty="0" err="1" smtClean="0"/>
              <a:t>Editon</a:t>
            </a:r>
            <a:r>
              <a:rPr lang="it-IT" dirty="0"/>
              <a:t> of </a:t>
            </a:r>
            <a:r>
              <a:rPr lang="it-IT" dirty="0" smtClean="0"/>
              <a:t>the </a:t>
            </a:r>
            <a:r>
              <a:rPr lang="it-IT" dirty="0" err="1" smtClean="0"/>
              <a:t>Morocco’s</a:t>
            </a:r>
            <a:r>
              <a:rPr lang="it-IT" dirty="0" smtClean="0"/>
              <a:t> </a:t>
            </a:r>
            <a:r>
              <a:rPr lang="it-IT" dirty="0"/>
              <a:t>start-up </a:t>
            </a:r>
            <a:r>
              <a:rPr lang="it-IT" dirty="0" err="1"/>
              <a:t>cup</a:t>
            </a:r>
            <a:endParaRPr lang="it-IT" dirty="0" smtClean="0"/>
          </a:p>
          <a:p>
            <a:pPr>
              <a:buFont typeface="Arial" panose="020B0604020202020204" pitchFamily="34" charset="0"/>
              <a:buChar char="•"/>
            </a:pPr>
            <a:r>
              <a:rPr lang="en-US" dirty="0" err="1" smtClean="0"/>
              <a:t>Loolys</a:t>
            </a:r>
            <a:r>
              <a:rPr lang="en-US" dirty="0" smtClean="0"/>
              <a:t> </a:t>
            </a:r>
            <a:r>
              <a:rPr lang="en-US" dirty="0"/>
              <a:t>is a simple yet a very promising idea of globalizing Moroccan couscous and bringing it to the world; hand-made, fine, and authentic.</a:t>
            </a:r>
            <a:endParaRPr lang="en-US" dirty="0" smtClean="0"/>
          </a:p>
          <a:p>
            <a:pPr>
              <a:buFont typeface="Arial" panose="020B0604020202020204" pitchFamily="34" charset="0"/>
              <a:buChar char="•"/>
            </a:pPr>
            <a:r>
              <a:rPr lang="en-US" dirty="0" err="1" smtClean="0"/>
              <a:t>Loolys</a:t>
            </a:r>
            <a:r>
              <a:rPr lang="en-US" dirty="0" smtClean="0"/>
              <a:t> </a:t>
            </a:r>
            <a:r>
              <a:rPr lang="en-US" dirty="0"/>
              <a:t>employs today around 30 deserving women in a village nearby </a:t>
            </a:r>
            <a:r>
              <a:rPr lang="en-US" dirty="0" err="1"/>
              <a:t>Sidi</a:t>
            </a:r>
            <a:r>
              <a:rPr lang="en-US" dirty="0"/>
              <a:t> </a:t>
            </a:r>
            <a:r>
              <a:rPr lang="en-US" dirty="0" err="1"/>
              <a:t>Kacem</a:t>
            </a:r>
            <a:r>
              <a:rPr lang="en-US" dirty="0"/>
              <a:t> (Center-North of Morocco</a:t>
            </a:r>
            <a:r>
              <a:rPr lang="en-US" dirty="0" smtClean="0"/>
              <a:t>)</a:t>
            </a:r>
            <a:endParaRPr lang="it-IT" dirty="0"/>
          </a:p>
          <a:p>
            <a:pPr marL="0" indent="0">
              <a:buNone/>
            </a:pPr>
            <a:endParaRPr lang="it-IT" dirty="0"/>
          </a:p>
          <a:p>
            <a:pPr>
              <a:buFont typeface="Arial" panose="020B0604020202020204" pitchFamily="34" charset="0"/>
              <a:buChar char="•"/>
            </a:pPr>
            <a:endParaRPr lang="it-IT" dirty="0"/>
          </a:p>
          <a:p>
            <a:pPr marL="0" indent="0">
              <a:buNone/>
            </a:pPr>
            <a:r>
              <a:rPr lang="it-IT" i="1" dirty="0" smtClean="0"/>
              <a:t>Source</a:t>
            </a:r>
            <a:r>
              <a:rPr lang="it-IT" i="1" dirty="0"/>
              <a:t>: http://www.moroccoworldnews.com/2013/12/114296/loolys-moroccan-startup-empowers-rural-women-by-exporting-couscous/</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49</a:t>
            </a:fld>
            <a:endParaRPr lang="it-IT"/>
          </a:p>
        </p:txBody>
      </p:sp>
      <p:pic>
        <p:nvPicPr>
          <p:cNvPr id="1026"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8112" y="129935"/>
            <a:ext cx="1650297" cy="2229425"/>
          </a:xfrm>
          <a:prstGeom prst="rect">
            <a:avLst/>
          </a:prstGeom>
          <a:noFill/>
          <a:extLst>
            <a:ext uri="{909E8E84-426E-40DD-AFC4-6F175D3DCCD1}">
              <a14:hiddenFill xmlns:a14="http://schemas.microsoft.com/office/drawing/2010/main">
                <a:solidFill>
                  <a:srgbClr val="FFFFFF"/>
                </a:solidFill>
              </a14:hiddenFill>
            </a:ext>
          </a:extLst>
        </p:spPr>
      </p:pic>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4197" y="129935"/>
            <a:ext cx="294481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444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r>
            <a:br>
              <a:rPr lang="it-IT" dirty="0" smtClean="0"/>
            </a:br>
            <a:r>
              <a:rPr lang="it-IT" dirty="0" smtClean="0"/>
              <a:t>2. </a:t>
            </a:r>
            <a:r>
              <a:rPr lang="it-IT" dirty="0" err="1"/>
              <a:t>Terms</a:t>
            </a:r>
            <a:r>
              <a:rPr lang="it-IT" dirty="0"/>
              <a:t> et </a:t>
            </a:r>
            <a:r>
              <a:rPr lang="it-IT" dirty="0" err="1"/>
              <a:t>Définitions</a:t>
            </a:r>
            <a:r>
              <a:rPr lang="it-IT" dirty="0"/>
              <a:t> </a:t>
            </a:r>
            <a:r>
              <a:rPr lang="it-IT" dirty="0" err="1" smtClean="0"/>
              <a:t>principaux</a:t>
            </a:r>
            <a:r>
              <a:rPr lang="it-IT" dirty="0"/>
              <a:t> </a:t>
            </a:r>
            <a:r>
              <a:rPr lang="it-IT" dirty="0" smtClean="0"/>
              <a:t>- II</a:t>
            </a:r>
            <a:endParaRPr lang="it-IT" dirty="0"/>
          </a:p>
        </p:txBody>
      </p:sp>
      <p:sp>
        <p:nvSpPr>
          <p:cNvPr id="3" name="Segnaposto contenuto 2"/>
          <p:cNvSpPr>
            <a:spLocks noGrp="1"/>
          </p:cNvSpPr>
          <p:nvPr>
            <p:ph idx="1"/>
          </p:nvPr>
        </p:nvSpPr>
        <p:spPr/>
        <p:txBody>
          <a:bodyPr>
            <a:normAutofit/>
          </a:bodyPr>
          <a:lstStyle/>
          <a:p>
            <a:pPr algn="just"/>
            <a:r>
              <a:rPr lang="it-IT" u="sng" dirty="0"/>
              <a:t>Spin-off </a:t>
            </a:r>
            <a:r>
              <a:rPr lang="it-IT" u="sng" dirty="0" err="1" smtClean="0"/>
              <a:t>academiques</a:t>
            </a:r>
            <a:r>
              <a:rPr lang="it-IT" u="sng" dirty="0" smtClean="0"/>
              <a:t>:</a:t>
            </a:r>
            <a:r>
              <a:rPr lang="it-IT" dirty="0" smtClean="0"/>
              <a:t> </a:t>
            </a:r>
            <a:r>
              <a:rPr lang="it-IT" dirty="0" err="1" smtClean="0"/>
              <a:t>nouvelles</a:t>
            </a:r>
            <a:r>
              <a:rPr lang="it-IT" dirty="0" smtClean="0"/>
              <a:t> </a:t>
            </a:r>
            <a:r>
              <a:rPr lang="it-IT" dirty="0" err="1" smtClean="0"/>
              <a:t>entreprises</a:t>
            </a:r>
            <a:r>
              <a:rPr lang="it-IT" dirty="0" smtClean="0"/>
              <a:t> </a:t>
            </a:r>
            <a:r>
              <a:rPr lang="it-IT" dirty="0" err="1" smtClean="0"/>
              <a:t>promues</a:t>
            </a:r>
            <a:r>
              <a:rPr lang="it-IT" dirty="0" smtClean="0"/>
              <a:t> par </a:t>
            </a:r>
            <a:r>
              <a:rPr lang="it-IT" dirty="0" err="1" smtClean="0"/>
              <a:t>Professeurs</a:t>
            </a:r>
            <a:r>
              <a:rPr lang="it-IT" dirty="0" smtClean="0"/>
              <a:t>, </a:t>
            </a:r>
            <a:r>
              <a:rPr lang="it-IT" dirty="0" err="1" smtClean="0"/>
              <a:t>Rechercheurs</a:t>
            </a:r>
            <a:r>
              <a:rPr lang="it-IT" dirty="0" smtClean="0"/>
              <a:t>, </a:t>
            </a:r>
            <a:r>
              <a:rPr lang="it-IT" dirty="0" err="1" smtClean="0"/>
              <a:t>Docteurs</a:t>
            </a:r>
            <a:r>
              <a:rPr lang="it-IT" dirty="0"/>
              <a:t> </a:t>
            </a:r>
            <a:r>
              <a:rPr lang="it-IT" dirty="0" smtClean="0"/>
              <a:t>et </a:t>
            </a:r>
            <a:r>
              <a:rPr lang="it-IT" dirty="0" err="1" smtClean="0"/>
              <a:t>Doctorans</a:t>
            </a:r>
            <a:r>
              <a:rPr lang="it-IT" dirty="0" smtClean="0"/>
              <a:t> </a:t>
            </a:r>
            <a:r>
              <a:rPr lang="it-IT" dirty="0" err="1" smtClean="0"/>
              <a:t>avec</a:t>
            </a:r>
            <a:r>
              <a:rPr lang="it-IT" dirty="0" smtClean="0"/>
              <a:t> l’</a:t>
            </a:r>
            <a:r>
              <a:rPr lang="it-IT" dirty="0" err="1" smtClean="0"/>
              <a:t>objectif</a:t>
            </a:r>
            <a:r>
              <a:rPr lang="it-IT" dirty="0" smtClean="0"/>
              <a:t> de </a:t>
            </a:r>
            <a:r>
              <a:rPr lang="it-IT" dirty="0" err="1" smtClean="0"/>
              <a:t>valoriser</a:t>
            </a:r>
            <a:r>
              <a:rPr lang="it-IT" dirty="0" smtClean="0"/>
              <a:t> </a:t>
            </a:r>
            <a:r>
              <a:rPr lang="it-IT" dirty="0" err="1" smtClean="0"/>
              <a:t>les</a:t>
            </a:r>
            <a:r>
              <a:rPr lang="it-IT" dirty="0" smtClean="0"/>
              <a:t> </a:t>
            </a:r>
            <a:r>
              <a:rPr lang="it-IT" dirty="0" err="1" smtClean="0"/>
              <a:t>resultats</a:t>
            </a:r>
            <a:r>
              <a:rPr lang="it-IT" dirty="0" smtClean="0"/>
              <a:t> de la </a:t>
            </a:r>
            <a:r>
              <a:rPr lang="it-IT" dirty="0" err="1" smtClean="0"/>
              <a:t>recherche</a:t>
            </a:r>
            <a:r>
              <a:rPr lang="it-IT" dirty="0" smtClean="0"/>
              <a:t> </a:t>
            </a:r>
            <a:r>
              <a:rPr lang="it-IT" dirty="0" err="1" smtClean="0"/>
              <a:t>universitaire</a:t>
            </a:r>
            <a:r>
              <a:rPr lang="it-IT" dirty="0" smtClean="0"/>
              <a:t>. </a:t>
            </a:r>
          </a:p>
          <a:p>
            <a:pPr algn="just"/>
            <a:endParaRPr lang="it-IT" u="sng" dirty="0" smtClean="0"/>
          </a:p>
          <a:p>
            <a:pPr algn="just"/>
            <a:r>
              <a:rPr lang="it-IT" u="sng" dirty="0" err="1" smtClean="0"/>
              <a:t>Idée</a:t>
            </a:r>
            <a:r>
              <a:rPr lang="it-IT" u="sng" dirty="0" smtClean="0"/>
              <a:t> de Business</a:t>
            </a:r>
            <a:r>
              <a:rPr lang="it-IT" dirty="0"/>
              <a:t>: </a:t>
            </a:r>
            <a:r>
              <a:rPr lang="it-IT" dirty="0" err="1" smtClean="0"/>
              <a:t>idée</a:t>
            </a:r>
            <a:r>
              <a:rPr lang="it-IT" dirty="0" smtClean="0"/>
              <a:t> </a:t>
            </a:r>
            <a:r>
              <a:rPr lang="it-IT" dirty="0" err="1" smtClean="0"/>
              <a:t>au</a:t>
            </a:r>
            <a:r>
              <a:rPr lang="it-IT" dirty="0" smtClean="0"/>
              <a:t> </a:t>
            </a:r>
            <a:r>
              <a:rPr lang="it-IT" dirty="0" err="1" smtClean="0"/>
              <a:t>fondement</a:t>
            </a:r>
            <a:r>
              <a:rPr lang="it-IT" dirty="0" smtClean="0"/>
              <a:t> </a:t>
            </a:r>
            <a:r>
              <a:rPr lang="it-IT" dirty="0" err="1" smtClean="0"/>
              <a:t>du</a:t>
            </a:r>
            <a:r>
              <a:rPr lang="it-IT" dirty="0" smtClean="0"/>
              <a:t> </a:t>
            </a:r>
            <a:r>
              <a:rPr lang="it-IT" dirty="0" err="1" smtClean="0"/>
              <a:t>procédé</a:t>
            </a:r>
            <a:r>
              <a:rPr lang="it-IT" dirty="0" smtClean="0"/>
              <a:t> </a:t>
            </a:r>
            <a:r>
              <a:rPr lang="it-IT" dirty="0" err="1" smtClean="0"/>
              <a:t>entrepreneurial</a:t>
            </a:r>
            <a:r>
              <a:rPr lang="it-IT" dirty="0" smtClean="0"/>
              <a:t>. </a:t>
            </a:r>
            <a:r>
              <a:rPr lang="it-IT" dirty="0" err="1" smtClean="0"/>
              <a:t>Ça</a:t>
            </a:r>
            <a:r>
              <a:rPr lang="it-IT" dirty="0" smtClean="0"/>
              <a:t> </a:t>
            </a:r>
            <a:r>
              <a:rPr lang="it-IT" dirty="0" err="1" smtClean="0"/>
              <a:t>coïncide</a:t>
            </a:r>
            <a:r>
              <a:rPr lang="it-IT" dirty="0" smtClean="0"/>
              <a:t> </a:t>
            </a:r>
            <a:r>
              <a:rPr lang="it-IT" dirty="0" err="1" smtClean="0"/>
              <a:t>avec</a:t>
            </a:r>
            <a:r>
              <a:rPr lang="it-IT" dirty="0" smtClean="0"/>
              <a:t> </a:t>
            </a:r>
            <a:r>
              <a:rPr lang="it-IT" dirty="0" err="1" smtClean="0"/>
              <a:t>quelque</a:t>
            </a:r>
            <a:r>
              <a:rPr lang="it-IT" dirty="0" smtClean="0"/>
              <a:t> </a:t>
            </a:r>
            <a:r>
              <a:rPr lang="it-IT" dirty="0" err="1" smtClean="0"/>
              <a:t>chose</a:t>
            </a:r>
            <a:r>
              <a:rPr lang="it-IT" dirty="0" smtClean="0"/>
              <a:t> </a:t>
            </a:r>
            <a:r>
              <a:rPr lang="it-IT" dirty="0" err="1" smtClean="0"/>
              <a:t>que</a:t>
            </a:r>
            <a:r>
              <a:rPr lang="it-IT" dirty="0" smtClean="0"/>
              <a:t> le </a:t>
            </a:r>
            <a:r>
              <a:rPr lang="it-IT" dirty="0" err="1" smtClean="0"/>
              <a:t>marché</a:t>
            </a:r>
            <a:r>
              <a:rPr lang="it-IT" dirty="0" smtClean="0"/>
              <a:t> </a:t>
            </a:r>
            <a:r>
              <a:rPr lang="it-IT" dirty="0" err="1" smtClean="0"/>
              <a:t>veut</a:t>
            </a:r>
            <a:r>
              <a:rPr lang="it-IT" dirty="0" smtClean="0"/>
              <a:t> </a:t>
            </a:r>
            <a:r>
              <a:rPr lang="it-IT" dirty="0" err="1" smtClean="0"/>
              <a:t>acquérir</a:t>
            </a:r>
            <a:r>
              <a:rPr lang="it-IT" dirty="0" smtClean="0"/>
              <a:t> à un </a:t>
            </a:r>
            <a:r>
              <a:rPr lang="it-IT" dirty="0" err="1" smtClean="0"/>
              <a:t>prix</a:t>
            </a:r>
            <a:r>
              <a:rPr lang="it-IT" dirty="0" smtClean="0"/>
              <a:t> </a:t>
            </a:r>
            <a:r>
              <a:rPr lang="it-IT" dirty="0" err="1" smtClean="0"/>
              <a:t>capable</a:t>
            </a:r>
            <a:r>
              <a:rPr lang="it-IT" dirty="0" smtClean="0"/>
              <a:t> de </a:t>
            </a:r>
            <a:r>
              <a:rPr lang="it-IT" dirty="0" err="1" smtClean="0"/>
              <a:t>rémunerér</a:t>
            </a:r>
            <a:r>
              <a:rPr lang="it-IT" dirty="0" smtClean="0"/>
              <a:t> </a:t>
            </a:r>
            <a:r>
              <a:rPr lang="it-IT" dirty="0" err="1" smtClean="0"/>
              <a:t>tous</a:t>
            </a:r>
            <a:r>
              <a:rPr lang="it-IT" dirty="0" smtClean="0"/>
              <a:t> </a:t>
            </a:r>
            <a:r>
              <a:rPr lang="it-IT" dirty="0" err="1" smtClean="0"/>
              <a:t>les</a:t>
            </a:r>
            <a:r>
              <a:rPr lang="it-IT" dirty="0" smtClean="0"/>
              <a:t> </a:t>
            </a:r>
            <a:r>
              <a:rPr lang="it-IT" dirty="0" err="1" smtClean="0"/>
              <a:t>facteurs</a:t>
            </a:r>
            <a:r>
              <a:rPr lang="it-IT" dirty="0" smtClean="0"/>
              <a:t> </a:t>
            </a:r>
            <a:r>
              <a:rPr lang="it-IT" dirty="0" err="1" smtClean="0"/>
              <a:t>productifs</a:t>
            </a:r>
            <a:r>
              <a:rPr lang="it-IT" dirty="0" smtClean="0"/>
              <a:t> et de garantir un profit </a:t>
            </a:r>
            <a:r>
              <a:rPr lang="it-IT" dirty="0" err="1" smtClean="0"/>
              <a:t>convenable</a:t>
            </a:r>
            <a:r>
              <a:rPr lang="it-IT" dirty="0" smtClean="0"/>
              <a:t> à </a:t>
            </a:r>
            <a:r>
              <a:rPr lang="it-IT" dirty="0" err="1" smtClean="0"/>
              <a:t>l’entrepreneur</a:t>
            </a:r>
            <a:r>
              <a:rPr lang="it-IT" dirty="0" smtClean="0"/>
              <a:t>. Elle est </a:t>
            </a:r>
            <a:r>
              <a:rPr lang="it-IT" dirty="0" err="1" smtClean="0"/>
              <a:t>caracterisée</a:t>
            </a:r>
            <a:r>
              <a:rPr lang="it-IT" dirty="0" smtClean="0"/>
              <a:t> par </a:t>
            </a:r>
            <a:r>
              <a:rPr lang="it-IT" dirty="0" err="1" smtClean="0"/>
              <a:t>trois</a:t>
            </a:r>
            <a:r>
              <a:rPr lang="it-IT" dirty="0" smtClean="0"/>
              <a:t> </a:t>
            </a:r>
            <a:r>
              <a:rPr lang="it-IT" dirty="0" err="1" smtClean="0"/>
              <a:t>élements</a:t>
            </a:r>
            <a:r>
              <a:rPr lang="it-IT" dirty="0" smtClean="0"/>
              <a:t> </a:t>
            </a:r>
            <a:r>
              <a:rPr lang="it-IT" dirty="0" err="1" smtClean="0"/>
              <a:t>principaux</a:t>
            </a:r>
            <a:r>
              <a:rPr lang="it-IT" dirty="0" smtClean="0"/>
              <a:t>: </a:t>
            </a:r>
          </a:p>
          <a:p>
            <a:pPr lvl="1"/>
            <a:r>
              <a:rPr lang="it-IT" dirty="0" err="1" smtClean="0"/>
              <a:t>Produit</a:t>
            </a:r>
            <a:r>
              <a:rPr lang="it-IT" dirty="0" smtClean="0"/>
              <a:t>/Service </a:t>
            </a:r>
            <a:r>
              <a:rPr lang="it-IT" dirty="0" err="1" smtClean="0"/>
              <a:t>offert</a:t>
            </a:r>
            <a:r>
              <a:rPr lang="it-IT" dirty="0" smtClean="0"/>
              <a:t> </a:t>
            </a:r>
          </a:p>
          <a:p>
            <a:pPr lvl="1"/>
            <a:r>
              <a:rPr lang="it-IT" dirty="0" err="1" smtClean="0"/>
              <a:t>Segment</a:t>
            </a:r>
            <a:r>
              <a:rPr lang="it-IT" dirty="0" smtClean="0"/>
              <a:t> de </a:t>
            </a:r>
            <a:r>
              <a:rPr lang="it-IT" dirty="0" err="1" smtClean="0"/>
              <a:t>marché</a:t>
            </a:r>
            <a:r>
              <a:rPr lang="it-IT" dirty="0" smtClean="0"/>
              <a:t> </a:t>
            </a:r>
          </a:p>
          <a:p>
            <a:pPr lvl="1"/>
            <a:r>
              <a:rPr lang="it-IT" dirty="0" err="1" smtClean="0"/>
              <a:t>Structure</a:t>
            </a:r>
            <a:r>
              <a:rPr lang="it-IT" dirty="0" smtClean="0"/>
              <a:t> d’</a:t>
            </a:r>
            <a:r>
              <a:rPr lang="it-IT" dirty="0" err="1" smtClean="0"/>
              <a:t>organisation</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5</a:t>
            </a:fld>
            <a:endParaRPr lang="it-IT"/>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6422" y="125443"/>
            <a:ext cx="9080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2659" y="201643"/>
            <a:ext cx="194468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413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2</a:t>
            </a:r>
            <a:r>
              <a:rPr lang="it-IT" dirty="0" smtClean="0"/>
              <a:t>. </a:t>
            </a:r>
            <a:r>
              <a:rPr lang="it-IT" dirty="0" err="1" smtClean="0"/>
              <a:t>kezakoo</a:t>
            </a:r>
            <a:endParaRPr lang="it-IT" dirty="0"/>
          </a:p>
        </p:txBody>
      </p:sp>
      <p:sp>
        <p:nvSpPr>
          <p:cNvPr id="3" name="Segnaposto contenuto 2"/>
          <p:cNvSpPr>
            <a:spLocks noGrp="1"/>
          </p:cNvSpPr>
          <p:nvPr>
            <p:ph idx="1"/>
          </p:nvPr>
        </p:nvSpPr>
        <p:spPr/>
        <p:txBody>
          <a:bodyPr/>
          <a:lstStyle/>
          <a:p>
            <a:pPr>
              <a:buFont typeface="Arial" panose="020B0604020202020204" pitchFamily="34" charset="0"/>
              <a:buChar char="•"/>
            </a:pPr>
            <a:r>
              <a:rPr lang="it-IT" dirty="0" smtClean="0"/>
              <a:t>Project by </a:t>
            </a:r>
            <a:r>
              <a:rPr lang="it-IT" dirty="0"/>
              <a:t>Youssef </a:t>
            </a:r>
            <a:r>
              <a:rPr lang="it-IT" dirty="0" err="1"/>
              <a:t>Ghalem</a:t>
            </a:r>
            <a:r>
              <a:rPr lang="it-IT" dirty="0"/>
              <a:t> </a:t>
            </a:r>
            <a:r>
              <a:rPr lang="it-IT" dirty="0" smtClean="0"/>
              <a:t>(</a:t>
            </a:r>
            <a:r>
              <a:rPr lang="it-IT" dirty="0" smtClean="0">
                <a:hlinkClick r:id="rId2"/>
              </a:rPr>
              <a:t>http</a:t>
            </a:r>
            <a:r>
              <a:rPr lang="it-IT" dirty="0">
                <a:hlinkClick r:id="rId2"/>
              </a:rPr>
              <a:t>://www.kezakoo.com</a:t>
            </a:r>
            <a:r>
              <a:rPr lang="it-IT" dirty="0" smtClean="0">
                <a:hlinkClick r:id="rId2"/>
              </a:rPr>
              <a:t>/</a:t>
            </a:r>
            <a:r>
              <a:rPr lang="it-IT" dirty="0" smtClean="0"/>
              <a:t>)</a:t>
            </a:r>
          </a:p>
          <a:p>
            <a:pPr>
              <a:buFont typeface="Arial" panose="020B0604020202020204" pitchFamily="34" charset="0"/>
              <a:buChar char="•"/>
            </a:pPr>
            <a:r>
              <a:rPr lang="en-US" dirty="0" smtClean="0"/>
              <a:t>E-Learning </a:t>
            </a:r>
            <a:r>
              <a:rPr lang="en-US" dirty="0"/>
              <a:t>and Social Networking platform providing a wide range of educational content in both French and Arabic. </a:t>
            </a:r>
            <a:endParaRPr lang="en-US" dirty="0" smtClean="0"/>
          </a:p>
          <a:p>
            <a:pPr>
              <a:buFont typeface="Arial" panose="020B0604020202020204" pitchFamily="34" charset="0"/>
              <a:buChar char="•"/>
            </a:pPr>
            <a:r>
              <a:rPr lang="en-US" dirty="0" err="1" smtClean="0"/>
              <a:t>Kezakoo</a:t>
            </a:r>
            <a:r>
              <a:rPr lang="en-US" dirty="0" smtClean="0"/>
              <a:t> </a:t>
            </a:r>
            <a:r>
              <a:rPr lang="en-US" dirty="0"/>
              <a:t>offers incentives and rewards for user-generated content depending on the importance of contributions. The platform also provides e-learning and online training services for professional users.</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50</a:t>
            </a:fld>
            <a:endParaRPr lang="it-IT"/>
          </a:p>
        </p:txBody>
      </p:sp>
      <p:pic>
        <p:nvPicPr>
          <p:cNvPr id="1026" name="Picture 2" descr="http://izitech.ma/assets/kezako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236" y="4529501"/>
            <a:ext cx="4402135" cy="1742512"/>
          </a:xfrm>
          <a:prstGeom prst="rect">
            <a:avLst/>
          </a:prstGeom>
          <a:noFill/>
          <a:extLst>
            <a:ext uri="{909E8E84-426E-40DD-AFC4-6F175D3DCCD1}">
              <a14:hiddenFill xmlns:a14="http://schemas.microsoft.com/office/drawing/2010/main">
                <a:solidFill>
                  <a:srgbClr val="FFFFFF"/>
                </a:solidFill>
              </a14:hiddenFill>
            </a:ext>
          </a:extLst>
        </p:spPr>
      </p:pic>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4018" y="120072"/>
            <a:ext cx="294481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0195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 MAPTIA</a:t>
            </a:r>
            <a:endParaRPr lang="it-IT" dirty="0"/>
          </a:p>
        </p:txBody>
      </p:sp>
      <p:sp>
        <p:nvSpPr>
          <p:cNvPr id="3" name="Segnaposto contenuto 2"/>
          <p:cNvSpPr>
            <a:spLocks noGrp="1"/>
          </p:cNvSpPr>
          <p:nvPr>
            <p:ph idx="1"/>
          </p:nvPr>
        </p:nvSpPr>
        <p:spPr/>
        <p:txBody>
          <a:bodyPr>
            <a:normAutofit fontScale="92500" lnSpcReduction="10000"/>
          </a:bodyPr>
          <a:lstStyle/>
          <a:p>
            <a:pPr>
              <a:buFont typeface="Arial" panose="020B0604020202020204" pitchFamily="34" charset="0"/>
              <a:buChar char="•"/>
            </a:pPr>
            <a:r>
              <a:rPr lang="en-US" dirty="0" err="1" smtClean="0"/>
              <a:t>Maptia</a:t>
            </a:r>
            <a:r>
              <a:rPr lang="en-US" dirty="0" smtClean="0"/>
              <a:t> (</a:t>
            </a:r>
            <a:r>
              <a:rPr lang="it-IT" dirty="0">
                <a:hlinkClick r:id="rId2"/>
              </a:rPr>
              <a:t>https://maptia.com</a:t>
            </a:r>
            <a:r>
              <a:rPr lang="it-IT" dirty="0" smtClean="0">
                <a:hlinkClick r:id="rId2"/>
              </a:rPr>
              <a:t>/</a:t>
            </a:r>
            <a:r>
              <a:rPr lang="en-US" dirty="0" smtClean="0"/>
              <a:t>) is </a:t>
            </a:r>
            <a:r>
              <a:rPr lang="en-US" dirty="0"/>
              <a:t>a platform that aims to make it easy to tell stories online in a beautiful way with </a:t>
            </a:r>
            <a:r>
              <a:rPr lang="en-US" dirty="0" smtClean="0"/>
              <a:t>maps.</a:t>
            </a:r>
            <a:endParaRPr lang="it-IT" dirty="0"/>
          </a:p>
          <a:p>
            <a:pPr>
              <a:buFont typeface="Arial" panose="020B0604020202020204" pitchFamily="34" charset="0"/>
              <a:buChar char="•"/>
            </a:pPr>
            <a:r>
              <a:rPr lang="it-IT" dirty="0" smtClean="0"/>
              <a:t>Three </a:t>
            </a:r>
            <a:r>
              <a:rPr lang="it-IT" dirty="0" err="1" smtClean="0"/>
              <a:t>British</a:t>
            </a:r>
            <a:r>
              <a:rPr lang="it-IT" dirty="0" smtClean="0"/>
              <a:t> </a:t>
            </a:r>
            <a:r>
              <a:rPr lang="it-IT" dirty="0" err="1" smtClean="0"/>
              <a:t>young</a:t>
            </a:r>
            <a:r>
              <a:rPr lang="it-IT" dirty="0" smtClean="0"/>
              <a:t> </a:t>
            </a:r>
            <a:r>
              <a:rPr lang="it-IT" dirty="0" err="1" smtClean="0"/>
              <a:t>entrepreneurs</a:t>
            </a:r>
            <a:r>
              <a:rPr lang="it-IT" dirty="0" smtClean="0"/>
              <a:t> </a:t>
            </a:r>
            <a:r>
              <a:rPr lang="it-IT" dirty="0" err="1" smtClean="0"/>
              <a:t>moved</a:t>
            </a:r>
            <a:r>
              <a:rPr lang="it-IT" dirty="0" smtClean="0"/>
              <a:t> to </a:t>
            </a:r>
            <a:r>
              <a:rPr lang="it-IT" dirty="0" err="1" smtClean="0"/>
              <a:t>Taghazout</a:t>
            </a:r>
            <a:r>
              <a:rPr lang="it-IT" dirty="0"/>
              <a:t> </a:t>
            </a:r>
            <a:r>
              <a:rPr lang="it-IT" dirty="0" smtClean="0"/>
              <a:t>to start-up </a:t>
            </a:r>
            <a:r>
              <a:rPr lang="it-IT" dirty="0" err="1" smtClean="0"/>
              <a:t>their</a:t>
            </a:r>
            <a:r>
              <a:rPr lang="it-IT" dirty="0" smtClean="0"/>
              <a:t> business.</a:t>
            </a:r>
          </a:p>
          <a:p>
            <a:pPr>
              <a:buFont typeface="Arial" panose="020B0604020202020204" pitchFamily="34" charset="0"/>
              <a:buChar char="•"/>
            </a:pPr>
            <a:r>
              <a:rPr lang="en-US" dirty="0" err="1"/>
              <a:t>Maptia</a:t>
            </a:r>
            <a:r>
              <a:rPr lang="en-US" dirty="0"/>
              <a:t> has taken part in two accelerator </a:t>
            </a:r>
            <a:r>
              <a:rPr lang="en-US" dirty="0" err="1"/>
              <a:t>programmes</a:t>
            </a:r>
            <a:r>
              <a:rPr lang="en-US" dirty="0"/>
              <a:t>: Start Up Chile and </a:t>
            </a:r>
            <a:r>
              <a:rPr lang="en-US" dirty="0" err="1"/>
              <a:t>TechStars</a:t>
            </a:r>
            <a:r>
              <a:rPr lang="en-US" dirty="0"/>
              <a:t> and is currently running from Morocco. </a:t>
            </a:r>
            <a:endParaRPr lang="it-IT" dirty="0"/>
          </a:p>
          <a:p>
            <a:endParaRPr lang="it-IT" dirty="0" smtClean="0"/>
          </a:p>
          <a:p>
            <a:pPr algn="ctr"/>
            <a:r>
              <a:rPr lang="it-IT" i="1" dirty="0" smtClean="0"/>
              <a:t>«</a:t>
            </a:r>
            <a:r>
              <a:rPr lang="en-US" i="1" dirty="0" smtClean="0"/>
              <a:t>Now </a:t>
            </a:r>
            <a:r>
              <a:rPr lang="en-US" i="1" dirty="0"/>
              <a:t>we are solely </a:t>
            </a:r>
            <a:r>
              <a:rPr lang="en-US" i="1" dirty="0" err="1"/>
              <a:t>focussed</a:t>
            </a:r>
            <a:r>
              <a:rPr lang="en-US" i="1" dirty="0"/>
              <a:t> on growing an engaged community and on building our platform. Running </a:t>
            </a:r>
            <a:r>
              <a:rPr lang="en-US" i="1" dirty="0" err="1"/>
              <a:t>Maptia</a:t>
            </a:r>
            <a:r>
              <a:rPr lang="en-US" i="1" dirty="0"/>
              <a:t> from Morocco helps keep our burn rate incredibly low. </a:t>
            </a:r>
            <a:r>
              <a:rPr lang="it-IT" i="1" dirty="0" smtClean="0"/>
              <a:t>»</a:t>
            </a:r>
            <a:endParaRPr lang="it-IT" i="1" dirty="0"/>
          </a:p>
          <a:p>
            <a:endParaRPr lang="it-IT" dirty="0" smtClean="0"/>
          </a:p>
          <a:p>
            <a:endParaRPr lang="it-IT" dirty="0"/>
          </a:p>
          <a:p>
            <a:pPr marL="0" indent="0">
              <a:buNone/>
            </a:pPr>
            <a:r>
              <a:rPr lang="it-IT" i="1" dirty="0"/>
              <a:t>Source: http://www.wired.co.uk/news/archive/2013-10/11/startup-of-the-week-maptia</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51</a:t>
            </a:fld>
            <a:endParaRPr lang="it-IT"/>
          </a:p>
        </p:txBody>
      </p:sp>
      <p:pic>
        <p:nvPicPr>
          <p:cNvPr id="2050" name="Picture 2" descr="http://d1gapaq6qhs07i.cloudfront.net/images/maptia-manifes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5588" y="585217"/>
            <a:ext cx="2559048" cy="1537206"/>
          </a:xfrm>
          <a:prstGeom prst="rect">
            <a:avLst/>
          </a:prstGeom>
          <a:noFill/>
          <a:extLst>
            <a:ext uri="{909E8E84-426E-40DD-AFC4-6F175D3DCCD1}">
              <a14:hiddenFill xmlns:a14="http://schemas.microsoft.com/office/drawing/2010/main">
                <a:solidFill>
                  <a:srgbClr val="FFFFFF"/>
                </a:solidFill>
              </a14:hiddenFill>
            </a:ext>
          </a:extLst>
        </p:spPr>
      </p:pic>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0015" y="136748"/>
            <a:ext cx="294481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7252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6. </a:t>
            </a:r>
            <a:r>
              <a:rPr lang="it-IT" dirty="0" err="1" smtClean="0"/>
              <a:t>conclusions</a:t>
            </a:r>
            <a:endParaRPr lang="it-IT" dirty="0"/>
          </a:p>
        </p:txBody>
      </p:sp>
      <p:sp>
        <p:nvSpPr>
          <p:cNvPr id="3" name="Segnaposto contenuto 2"/>
          <p:cNvSpPr>
            <a:spLocks noGrp="1"/>
          </p:cNvSpPr>
          <p:nvPr>
            <p:ph idx="1"/>
          </p:nvPr>
        </p:nvSpPr>
        <p:spPr/>
        <p:txBody>
          <a:bodyPr/>
          <a:lstStyle/>
          <a:p>
            <a:pPr algn="just">
              <a:buFont typeface="Arial" panose="020B0604020202020204" pitchFamily="34" charset="0"/>
              <a:buChar char="•"/>
            </a:pPr>
            <a:r>
              <a:rPr lang="it-IT" dirty="0" smtClean="0"/>
              <a:t> L’</a:t>
            </a:r>
            <a:r>
              <a:rPr lang="it-IT" dirty="0" err="1" smtClean="0"/>
              <a:t>Entrepreneuriat</a:t>
            </a:r>
            <a:r>
              <a:rPr lang="it-IT" dirty="0" smtClean="0"/>
              <a:t> «à </a:t>
            </a:r>
            <a:r>
              <a:rPr lang="it-IT" dirty="0" err="1" smtClean="0"/>
              <a:t>succèss</a:t>
            </a:r>
            <a:r>
              <a:rPr lang="it-IT" dirty="0" smtClean="0"/>
              <a:t>» est un </a:t>
            </a:r>
            <a:r>
              <a:rPr lang="it-IT" dirty="0" err="1" smtClean="0"/>
              <a:t>procédé</a:t>
            </a:r>
            <a:r>
              <a:rPr lang="it-IT" dirty="0" smtClean="0"/>
              <a:t> </a:t>
            </a:r>
            <a:r>
              <a:rPr lang="it-IT" dirty="0" err="1" smtClean="0"/>
              <a:t>complexe</a:t>
            </a:r>
            <a:r>
              <a:rPr lang="it-IT" dirty="0" smtClean="0"/>
              <a:t>, </a:t>
            </a:r>
            <a:r>
              <a:rPr lang="it-IT" dirty="0" err="1" smtClean="0"/>
              <a:t>parfois</a:t>
            </a:r>
            <a:r>
              <a:rPr lang="it-IT" dirty="0" smtClean="0"/>
              <a:t> </a:t>
            </a:r>
            <a:r>
              <a:rPr lang="it-IT" dirty="0" err="1" smtClean="0"/>
              <a:t>fortuit</a:t>
            </a:r>
            <a:r>
              <a:rPr lang="it-IT" dirty="0" smtClean="0"/>
              <a:t>. </a:t>
            </a:r>
          </a:p>
          <a:p>
            <a:pPr algn="just">
              <a:buFont typeface="Arial" panose="020B0604020202020204" pitchFamily="34" charset="0"/>
              <a:buChar char="•"/>
            </a:pPr>
            <a:r>
              <a:rPr lang="it-IT" dirty="0"/>
              <a:t> </a:t>
            </a:r>
            <a:r>
              <a:rPr lang="it-IT" dirty="0" err="1" smtClean="0"/>
              <a:t>Beaucoup</a:t>
            </a:r>
            <a:r>
              <a:rPr lang="it-IT" dirty="0" smtClean="0"/>
              <a:t> de </a:t>
            </a:r>
            <a:r>
              <a:rPr lang="it-IT" dirty="0" err="1" smtClean="0"/>
              <a:t>facteurs</a:t>
            </a:r>
            <a:r>
              <a:rPr lang="it-IT" dirty="0" smtClean="0"/>
              <a:t> (ex. </a:t>
            </a:r>
            <a:r>
              <a:rPr lang="it-IT" dirty="0" err="1"/>
              <a:t>c</a:t>
            </a:r>
            <a:r>
              <a:rPr lang="it-IT" dirty="0" err="1" smtClean="0"/>
              <a:t>ulturels</a:t>
            </a:r>
            <a:r>
              <a:rPr lang="it-IT" dirty="0" smtClean="0"/>
              <a:t>, </a:t>
            </a:r>
            <a:r>
              <a:rPr lang="it-IT" dirty="0" err="1" smtClean="0"/>
              <a:t>psychologiques</a:t>
            </a:r>
            <a:r>
              <a:rPr lang="it-IT" dirty="0" smtClean="0"/>
              <a:t>, </a:t>
            </a:r>
            <a:r>
              <a:rPr lang="it-IT" dirty="0" err="1" smtClean="0"/>
              <a:t>relationnels</a:t>
            </a:r>
            <a:r>
              <a:rPr lang="it-IT" dirty="0" smtClean="0"/>
              <a:t>) </a:t>
            </a:r>
            <a:r>
              <a:rPr lang="it-IT" dirty="0" err="1" smtClean="0"/>
              <a:t>influencent</a:t>
            </a:r>
            <a:r>
              <a:rPr lang="it-IT" dirty="0" smtClean="0"/>
              <a:t> le </a:t>
            </a:r>
            <a:r>
              <a:rPr lang="it-IT" dirty="0" err="1" smtClean="0"/>
              <a:t>succèss</a:t>
            </a:r>
            <a:r>
              <a:rPr lang="it-IT" dirty="0" smtClean="0"/>
              <a:t> </a:t>
            </a:r>
            <a:r>
              <a:rPr lang="it-IT" dirty="0" err="1" smtClean="0"/>
              <a:t>ou</a:t>
            </a:r>
            <a:r>
              <a:rPr lang="it-IT" dirty="0" smtClean="0"/>
              <a:t> </a:t>
            </a:r>
            <a:r>
              <a:rPr lang="it-IT" dirty="0" err="1" smtClean="0"/>
              <a:t>insuccèss</a:t>
            </a:r>
            <a:r>
              <a:rPr lang="it-IT" dirty="0" smtClean="0"/>
              <a:t> d’une nouvelle </a:t>
            </a:r>
            <a:r>
              <a:rPr lang="it-IT" dirty="0" err="1" smtClean="0"/>
              <a:t>entreprise</a:t>
            </a:r>
            <a:r>
              <a:rPr lang="it-IT" dirty="0" smtClean="0"/>
              <a:t>. </a:t>
            </a:r>
          </a:p>
          <a:p>
            <a:pPr algn="just">
              <a:buFont typeface="Arial" panose="020B0604020202020204" pitchFamily="34" charset="0"/>
              <a:buChar char="•"/>
            </a:pPr>
            <a:r>
              <a:rPr lang="it-IT" dirty="0"/>
              <a:t> </a:t>
            </a:r>
            <a:r>
              <a:rPr lang="it-IT" dirty="0" err="1" smtClean="0"/>
              <a:t>Université</a:t>
            </a:r>
            <a:r>
              <a:rPr lang="it-IT" dirty="0" smtClean="0"/>
              <a:t> et </a:t>
            </a:r>
            <a:r>
              <a:rPr lang="it-IT" dirty="0" err="1" smtClean="0"/>
              <a:t>Professeurs</a:t>
            </a:r>
            <a:r>
              <a:rPr lang="it-IT" dirty="0" smtClean="0"/>
              <a:t> </a:t>
            </a:r>
            <a:r>
              <a:rPr lang="it-IT" dirty="0" err="1" smtClean="0"/>
              <a:t>peuvent</a:t>
            </a:r>
            <a:r>
              <a:rPr lang="it-IT" dirty="0" smtClean="0"/>
              <a:t> </a:t>
            </a:r>
            <a:r>
              <a:rPr lang="it-IT" dirty="0" err="1" smtClean="0"/>
              <a:t>contribuer</a:t>
            </a:r>
            <a:r>
              <a:rPr lang="it-IT" dirty="0" smtClean="0"/>
              <a:t> d’une façon </a:t>
            </a:r>
            <a:r>
              <a:rPr lang="it-IT" dirty="0" err="1" smtClean="0"/>
              <a:t>substantielle</a:t>
            </a:r>
            <a:r>
              <a:rPr lang="it-IT" dirty="0" smtClean="0"/>
              <a:t> </a:t>
            </a:r>
            <a:r>
              <a:rPr lang="it-IT" dirty="0" err="1" smtClean="0"/>
              <a:t>au</a:t>
            </a:r>
            <a:r>
              <a:rPr lang="it-IT" dirty="0" smtClean="0"/>
              <a:t> </a:t>
            </a:r>
            <a:r>
              <a:rPr lang="it-IT" dirty="0" err="1" smtClean="0"/>
              <a:t>développement</a:t>
            </a:r>
            <a:r>
              <a:rPr lang="it-IT" dirty="0" smtClean="0"/>
              <a:t> de l’</a:t>
            </a:r>
            <a:r>
              <a:rPr lang="it-IT" dirty="0" err="1" smtClean="0"/>
              <a:t>entrepreneurtiat</a:t>
            </a:r>
            <a:r>
              <a:rPr lang="it-IT" dirty="0" smtClean="0"/>
              <a:t> </a:t>
            </a:r>
            <a:r>
              <a:rPr lang="it-IT" dirty="0" err="1" smtClean="0"/>
              <a:t>étudiant</a:t>
            </a:r>
            <a:r>
              <a:rPr lang="it-IT" dirty="0" smtClean="0"/>
              <a:t> en Maroc, en </a:t>
            </a:r>
            <a:r>
              <a:rPr lang="it-IT" dirty="0" err="1" smtClean="0"/>
              <a:t>poussant</a:t>
            </a:r>
            <a:r>
              <a:rPr lang="it-IT" dirty="0" smtClean="0"/>
              <a:t> </a:t>
            </a:r>
            <a:r>
              <a:rPr lang="it-IT" dirty="0" err="1" smtClean="0"/>
              <a:t>les</a:t>
            </a:r>
            <a:r>
              <a:rPr lang="it-IT" dirty="0" smtClean="0"/>
              <a:t> </a:t>
            </a:r>
            <a:r>
              <a:rPr lang="it-IT" dirty="0" err="1" smtClean="0"/>
              <a:t>étudiants</a:t>
            </a:r>
            <a:r>
              <a:rPr lang="it-IT" dirty="0" smtClean="0"/>
              <a:t> </a:t>
            </a:r>
            <a:r>
              <a:rPr lang="it-IT" dirty="0" err="1" smtClean="0"/>
              <a:t>les</a:t>
            </a:r>
            <a:r>
              <a:rPr lang="it-IT" dirty="0"/>
              <a:t> </a:t>
            </a:r>
            <a:r>
              <a:rPr lang="it-IT" dirty="0" smtClean="0"/>
              <a:t>plus </a:t>
            </a:r>
            <a:r>
              <a:rPr lang="it-IT" dirty="0" err="1" smtClean="0"/>
              <a:t>talentueux</a:t>
            </a:r>
            <a:r>
              <a:rPr lang="it-IT" dirty="0" smtClean="0"/>
              <a:t> </a:t>
            </a:r>
            <a:r>
              <a:rPr lang="it-IT" dirty="0" err="1" smtClean="0"/>
              <a:t>vers</a:t>
            </a:r>
            <a:r>
              <a:rPr lang="it-IT" dirty="0" smtClean="0"/>
              <a:t> ce </a:t>
            </a:r>
            <a:r>
              <a:rPr lang="it-IT" dirty="0" err="1" smtClean="0"/>
              <a:t>phénomène</a:t>
            </a:r>
            <a:endParaRPr lang="it-IT" dirty="0" smtClean="0"/>
          </a:p>
          <a:p>
            <a:pPr algn="just">
              <a:buFont typeface="Arial" panose="020B0604020202020204" pitchFamily="34" charset="0"/>
              <a:buChar char="•"/>
            </a:pPr>
            <a:r>
              <a:rPr lang="it-IT" dirty="0"/>
              <a:t> </a:t>
            </a:r>
            <a:r>
              <a:rPr lang="it-IT" dirty="0" err="1" smtClean="0"/>
              <a:t>Parcours</a:t>
            </a:r>
            <a:r>
              <a:rPr lang="it-IT" dirty="0" smtClean="0"/>
              <a:t> </a:t>
            </a:r>
            <a:r>
              <a:rPr lang="it-IT" dirty="0" err="1" smtClean="0"/>
              <a:t>didactiques</a:t>
            </a:r>
            <a:r>
              <a:rPr lang="it-IT" dirty="0" smtClean="0"/>
              <a:t> </a:t>
            </a:r>
            <a:r>
              <a:rPr lang="it-IT" dirty="0" err="1" smtClean="0"/>
              <a:t>ciblés</a:t>
            </a:r>
            <a:r>
              <a:rPr lang="it-IT" dirty="0" smtClean="0"/>
              <a:t>, </a:t>
            </a:r>
            <a:r>
              <a:rPr lang="it-IT" dirty="0" err="1" smtClean="0"/>
              <a:t>avec</a:t>
            </a:r>
            <a:r>
              <a:rPr lang="it-IT" dirty="0" smtClean="0"/>
              <a:t> </a:t>
            </a:r>
            <a:r>
              <a:rPr lang="it-IT" dirty="0" err="1" smtClean="0"/>
              <a:t>méthodologies</a:t>
            </a:r>
            <a:r>
              <a:rPr lang="it-IT" dirty="0" smtClean="0"/>
              <a:t> </a:t>
            </a:r>
            <a:r>
              <a:rPr lang="it-IT" dirty="0" err="1" smtClean="0"/>
              <a:t>didactiques</a:t>
            </a:r>
            <a:r>
              <a:rPr lang="it-IT" dirty="0" smtClean="0"/>
              <a:t> </a:t>
            </a:r>
            <a:r>
              <a:rPr lang="it-IT" dirty="0" err="1" smtClean="0"/>
              <a:t>innovantes</a:t>
            </a:r>
            <a:r>
              <a:rPr lang="it-IT" dirty="0" smtClean="0"/>
              <a:t> </a:t>
            </a:r>
            <a:r>
              <a:rPr lang="it-IT" dirty="0" err="1" smtClean="0"/>
              <a:t>sont</a:t>
            </a:r>
            <a:r>
              <a:rPr lang="it-IT" dirty="0" smtClean="0"/>
              <a:t> </a:t>
            </a:r>
            <a:r>
              <a:rPr lang="it-IT" dirty="0" err="1" smtClean="0"/>
              <a:t>fondamental</a:t>
            </a:r>
            <a:r>
              <a:rPr lang="it-IT" dirty="0" smtClean="0"/>
              <a:t> pur </a:t>
            </a:r>
            <a:r>
              <a:rPr lang="it-IT" dirty="0" err="1" smtClean="0"/>
              <a:t>obtenir</a:t>
            </a:r>
            <a:r>
              <a:rPr lang="it-IT" dirty="0" smtClean="0"/>
              <a:t> </a:t>
            </a:r>
            <a:r>
              <a:rPr lang="it-IT" dirty="0" err="1" smtClean="0"/>
              <a:t>ces</a:t>
            </a:r>
            <a:r>
              <a:rPr lang="it-IT" dirty="0" smtClean="0"/>
              <a:t> </a:t>
            </a:r>
            <a:r>
              <a:rPr lang="it-IT" dirty="0" err="1" smtClean="0"/>
              <a:t>résultats</a:t>
            </a:r>
            <a:r>
              <a:rPr lang="it-IT" dirty="0" smtClean="0"/>
              <a:t>. </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52</a:t>
            </a:fld>
            <a:endParaRPr lang="it-IT"/>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289" y="120072"/>
            <a:ext cx="294481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9275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MERCI POUR </a:t>
            </a:r>
            <a:br>
              <a:rPr lang="it-IT" dirty="0" smtClean="0"/>
            </a:br>
            <a:r>
              <a:rPr lang="it-IT" dirty="0" smtClean="0"/>
              <a:t>VOTRE ATTENTION!!!</a:t>
            </a:r>
            <a:endParaRPr lang="it-IT" dirty="0"/>
          </a:p>
        </p:txBody>
      </p:sp>
      <p:sp>
        <p:nvSpPr>
          <p:cNvPr id="3" name="Segnaposto immagine 2"/>
          <p:cNvSpPr>
            <a:spLocks noGrp="1"/>
          </p:cNvSpPr>
          <p:nvPr>
            <p:ph type="pic" idx="1"/>
          </p:nvPr>
        </p:nvSpPr>
        <p:spPr/>
      </p:sp>
      <p:sp>
        <p:nvSpPr>
          <p:cNvPr id="4" name="Segnaposto testo 3"/>
          <p:cNvSpPr>
            <a:spLocks noGrp="1"/>
          </p:cNvSpPr>
          <p:nvPr>
            <p:ph type="body" sz="half" idx="2"/>
          </p:nvPr>
        </p:nvSpPr>
        <p:spPr>
          <a:xfrm>
            <a:off x="8610600" y="4960138"/>
            <a:ext cx="3507336" cy="1463040"/>
          </a:xfrm>
        </p:spPr>
        <p:txBody>
          <a:bodyPr>
            <a:normAutofit fontScale="92500" lnSpcReduction="20000"/>
          </a:bodyPr>
          <a:lstStyle/>
          <a:p>
            <a:endParaRPr lang="it-IT" sz="1700" dirty="0" smtClean="0"/>
          </a:p>
          <a:p>
            <a:r>
              <a:rPr lang="it-IT" sz="1700" b="1" dirty="0" smtClean="0"/>
              <a:t>Clara </a:t>
            </a:r>
            <a:r>
              <a:rPr lang="it-IT" sz="1700" b="1" dirty="0"/>
              <a:t>Bassano </a:t>
            </a:r>
            <a:r>
              <a:rPr lang="it-IT" sz="1700" dirty="0"/>
              <a:t>&amp; </a:t>
            </a:r>
            <a:r>
              <a:rPr lang="it-IT" sz="1700" b="1" dirty="0"/>
              <a:t>Francesco </a:t>
            </a:r>
            <a:r>
              <a:rPr lang="it-IT" sz="1700" b="1" dirty="0" smtClean="0"/>
              <a:t>Schiavone</a:t>
            </a:r>
          </a:p>
          <a:p>
            <a:r>
              <a:rPr lang="it-IT" sz="1700" dirty="0" smtClean="0"/>
              <a:t> </a:t>
            </a:r>
            <a:r>
              <a:rPr lang="it-IT" sz="1700" dirty="0"/>
              <a:t>(</a:t>
            </a:r>
            <a:r>
              <a:rPr lang="it-IT" sz="1700" dirty="0" err="1"/>
              <a:t>University</a:t>
            </a:r>
            <a:r>
              <a:rPr lang="it-IT" sz="1700" dirty="0"/>
              <a:t> of </a:t>
            </a:r>
            <a:r>
              <a:rPr lang="it-IT" sz="1700" dirty="0" err="1"/>
              <a:t>Naples</a:t>
            </a:r>
            <a:r>
              <a:rPr lang="it-IT" sz="1700" dirty="0"/>
              <a:t> «</a:t>
            </a:r>
            <a:r>
              <a:rPr lang="it-IT" sz="1700" dirty="0" err="1"/>
              <a:t>Parthenope</a:t>
            </a:r>
            <a:r>
              <a:rPr lang="it-IT" sz="1700" dirty="0" smtClean="0"/>
              <a:t>»)</a:t>
            </a:r>
            <a:endParaRPr lang="it-IT" sz="1700" dirty="0"/>
          </a:p>
          <a:p>
            <a:endParaRPr lang="it-IT" sz="1700" dirty="0"/>
          </a:p>
          <a:p>
            <a:r>
              <a:rPr lang="it-IT" sz="1700" b="1" dirty="0" smtClean="0"/>
              <a:t>Antonio Gatto</a:t>
            </a:r>
          </a:p>
          <a:p>
            <a:r>
              <a:rPr lang="it-IT" sz="1700" dirty="0" smtClean="0"/>
              <a:t>(</a:t>
            </a:r>
            <a:r>
              <a:rPr lang="it-IT" sz="1700" dirty="0"/>
              <a:t>COSVITEC </a:t>
            </a:r>
            <a:r>
              <a:rPr lang="it-IT" sz="1700" dirty="0" err="1"/>
              <a:t>soc</a:t>
            </a:r>
            <a:r>
              <a:rPr lang="it-IT" sz="1700" dirty="0"/>
              <a:t>. </a:t>
            </a:r>
            <a:r>
              <a:rPr lang="it-IT" sz="1700" dirty="0" err="1"/>
              <a:t>cons</a:t>
            </a:r>
            <a:r>
              <a:rPr lang="it-IT" sz="1700" dirty="0"/>
              <a:t>. a </a:t>
            </a:r>
            <a:r>
              <a:rPr lang="it-IT" sz="1700" dirty="0" err="1"/>
              <a:t>r.l</a:t>
            </a:r>
            <a:r>
              <a:rPr lang="it-IT" sz="1700" dirty="0"/>
              <a:t>.)</a:t>
            </a:r>
          </a:p>
          <a:p>
            <a:endParaRPr lang="it-IT" dirty="0"/>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C6FDF8-334E-47AE-882E-9882C98F79BF}" type="slidenum">
              <a:rPr lang="it-IT" smtClean="0"/>
              <a:t>53</a:t>
            </a:fld>
            <a:endParaRPr lang="it-IT"/>
          </a:p>
        </p:txBody>
      </p:sp>
      <p:pic>
        <p:nvPicPr>
          <p:cNvPr id="8" name="Picture 116"/>
          <p:cNvPicPr>
            <a:picLocks noChangeAspect="1" noChangeArrowheads="1"/>
          </p:cNvPicPr>
          <p:nvPr/>
        </p:nvPicPr>
        <p:blipFill>
          <a:blip r:embed="rId2" cstate="print"/>
          <a:srcRect/>
          <a:stretch>
            <a:fillRect/>
          </a:stretch>
        </p:blipFill>
        <p:spPr bwMode="auto">
          <a:xfrm>
            <a:off x="28553" y="5860654"/>
            <a:ext cx="2547222" cy="979450"/>
          </a:xfrm>
          <a:prstGeom prst="rect">
            <a:avLst/>
          </a:prstGeom>
          <a:noFill/>
          <a:ln w="9525">
            <a:noFill/>
            <a:miter lim="800000"/>
            <a:headEnd/>
            <a:tailEnd/>
          </a:ln>
          <a:effectLst/>
        </p:spPr>
      </p:pic>
      <p:pic>
        <p:nvPicPr>
          <p:cNvPr id="9" name="Picture 117" descr="C:\Users\Mariló Gómez\Google Drive\DEVEN3C\GESTIÓN_DEVEN3C\Difusion\Logos\logos_DEVEN3C\logo_deven3c.jpg"/>
          <p:cNvPicPr>
            <a:picLocks noChangeAspect="1" noChangeArrowheads="1"/>
          </p:cNvPicPr>
          <p:nvPr/>
        </p:nvPicPr>
        <p:blipFill>
          <a:blip r:embed="rId3" cstate="print"/>
          <a:srcRect/>
          <a:stretch>
            <a:fillRect/>
          </a:stretch>
        </p:blipFill>
        <p:spPr bwMode="auto">
          <a:xfrm>
            <a:off x="450758" y="4676820"/>
            <a:ext cx="1541172" cy="1156287"/>
          </a:xfrm>
          <a:prstGeom prst="rect">
            <a:avLst/>
          </a:prstGeom>
          <a:noFill/>
        </p:spPr>
      </p:pic>
      <p:pic>
        <p:nvPicPr>
          <p:cNvPr id="10" name="Immagine 9"/>
          <p:cNvPicPr>
            <a:picLocks noChangeAspect="1"/>
          </p:cNvPicPr>
          <p:nvPr/>
        </p:nvPicPr>
        <p:blipFill>
          <a:blip r:embed="rId4"/>
          <a:stretch>
            <a:fillRect/>
          </a:stretch>
        </p:blipFill>
        <p:spPr>
          <a:xfrm>
            <a:off x="0" y="0"/>
            <a:ext cx="12191999" cy="4586669"/>
          </a:xfrm>
          <a:prstGeom prst="rect">
            <a:avLst/>
          </a:prstGeom>
        </p:spPr>
      </p:pic>
    </p:spTree>
    <p:extLst>
      <p:ext uri="{BB962C8B-B14F-4D97-AF65-F5344CB8AC3E}">
        <p14:creationId xmlns:p14="http://schemas.microsoft.com/office/powerpoint/2010/main" val="3979231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 </a:t>
            </a:r>
            <a:r>
              <a:rPr lang="it-IT" dirty="0"/>
              <a:t>Le </a:t>
            </a:r>
            <a:r>
              <a:rPr lang="it-IT" dirty="0" err="1"/>
              <a:t>Procédé</a:t>
            </a:r>
            <a:r>
              <a:rPr lang="it-IT" dirty="0"/>
              <a:t> </a:t>
            </a:r>
            <a:r>
              <a:rPr lang="it-IT" dirty="0" err="1"/>
              <a:t>entrepreneurial</a:t>
            </a:r>
            <a:endParaRPr lang="it-IT" dirty="0"/>
          </a:p>
        </p:txBody>
      </p:sp>
      <p:sp>
        <p:nvSpPr>
          <p:cNvPr id="3" name="Segnaposto contenuto 2"/>
          <p:cNvSpPr>
            <a:spLocks noGrp="1"/>
          </p:cNvSpPr>
          <p:nvPr>
            <p:ph idx="1"/>
          </p:nvPr>
        </p:nvSpPr>
        <p:spPr/>
        <p:txBody>
          <a:bodyPr/>
          <a:lstStyle/>
          <a:p>
            <a:pPr>
              <a:buFont typeface="Wingdings" panose="05000000000000000000" pitchFamily="2" charset="2"/>
              <a:buChar char="§"/>
            </a:pPr>
            <a:r>
              <a:rPr lang="it-IT" dirty="0" smtClean="0"/>
              <a:t>Le </a:t>
            </a:r>
            <a:r>
              <a:rPr lang="it-IT" dirty="0" err="1" smtClean="0"/>
              <a:t>nouveau</a:t>
            </a:r>
            <a:r>
              <a:rPr lang="it-IT" dirty="0" smtClean="0"/>
              <a:t> </a:t>
            </a:r>
            <a:r>
              <a:rPr lang="it-IT" dirty="0" err="1"/>
              <a:t>E</a:t>
            </a:r>
            <a:r>
              <a:rPr lang="it-IT" dirty="0" err="1" smtClean="0"/>
              <a:t>ntrepreneuriat</a:t>
            </a:r>
            <a:endParaRPr lang="it-IT" dirty="0" smtClean="0"/>
          </a:p>
          <a:p>
            <a:pPr>
              <a:buFont typeface="Wingdings" panose="05000000000000000000" pitchFamily="2" charset="2"/>
              <a:buChar char="§"/>
            </a:pPr>
            <a:r>
              <a:rPr lang="it-IT" dirty="0" err="1" smtClean="0"/>
              <a:t>Les</a:t>
            </a:r>
            <a:r>
              <a:rPr lang="it-IT" dirty="0" smtClean="0"/>
              <a:t> </a:t>
            </a:r>
            <a:r>
              <a:rPr lang="it-IT" dirty="0" err="1" smtClean="0"/>
              <a:t>phases</a:t>
            </a:r>
            <a:r>
              <a:rPr lang="it-IT" dirty="0" smtClean="0"/>
              <a:t> </a:t>
            </a:r>
            <a:r>
              <a:rPr lang="it-IT" dirty="0" err="1" smtClean="0"/>
              <a:t>du</a:t>
            </a:r>
            <a:r>
              <a:rPr lang="it-IT" dirty="0"/>
              <a:t> </a:t>
            </a:r>
            <a:r>
              <a:rPr lang="it-IT" dirty="0" err="1" smtClean="0"/>
              <a:t>procédé</a:t>
            </a:r>
            <a:r>
              <a:rPr lang="it-IT" dirty="0" smtClean="0"/>
              <a:t> </a:t>
            </a:r>
            <a:r>
              <a:rPr lang="it-IT" dirty="0" err="1" smtClean="0"/>
              <a:t>entrepreneurial</a:t>
            </a:r>
            <a:endParaRPr lang="it-IT" dirty="0" smtClean="0"/>
          </a:p>
          <a:p>
            <a:pPr>
              <a:buFont typeface="Wingdings" panose="05000000000000000000" pitchFamily="2" charset="2"/>
              <a:buChar char="§"/>
            </a:pPr>
            <a:r>
              <a:rPr lang="it-IT" dirty="0" smtClean="0"/>
              <a:t>La </a:t>
            </a:r>
            <a:r>
              <a:rPr lang="it-IT" dirty="0" err="1" smtClean="0"/>
              <a:t>capacité</a:t>
            </a:r>
            <a:r>
              <a:rPr lang="it-IT" dirty="0" smtClean="0"/>
              <a:t> </a:t>
            </a:r>
            <a:r>
              <a:rPr lang="it-IT" dirty="0" err="1" smtClean="0"/>
              <a:t>entrepreneuriale</a:t>
            </a:r>
            <a:endParaRPr lang="it-IT" dirty="0" smtClean="0"/>
          </a:p>
          <a:p>
            <a:pPr>
              <a:buFont typeface="Wingdings" panose="05000000000000000000" pitchFamily="2" charset="2"/>
              <a:buChar char="§"/>
            </a:pPr>
            <a:r>
              <a:rPr lang="it-IT" dirty="0" smtClean="0"/>
              <a:t>La </a:t>
            </a:r>
            <a:r>
              <a:rPr lang="it-IT" dirty="0" err="1" smtClean="0"/>
              <a:t>structure</a:t>
            </a:r>
            <a:r>
              <a:rPr lang="it-IT" dirty="0" smtClean="0"/>
              <a:t> </a:t>
            </a:r>
            <a:r>
              <a:rPr lang="it-IT" dirty="0" err="1" smtClean="0"/>
              <a:t>du</a:t>
            </a:r>
            <a:r>
              <a:rPr lang="it-IT" dirty="0" smtClean="0"/>
              <a:t> </a:t>
            </a:r>
            <a:r>
              <a:rPr lang="it-IT" i="1" dirty="0" smtClean="0"/>
              <a:t>business </a:t>
            </a:r>
            <a:r>
              <a:rPr lang="it-IT" i="1" dirty="0" err="1" smtClean="0"/>
              <a:t>plan</a:t>
            </a:r>
            <a:endParaRPr lang="it-IT" i="1" dirty="0" smtClean="0"/>
          </a:p>
          <a:p>
            <a:pPr>
              <a:buFont typeface="Wingdings" panose="05000000000000000000" pitchFamily="2" charset="2"/>
              <a:buChar char="§"/>
            </a:pPr>
            <a:r>
              <a:rPr lang="it-IT" dirty="0" smtClean="0"/>
              <a:t>Spin-off</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6</a:t>
            </a:fld>
            <a:endParaRPr lang="it-IT"/>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6311" y="214075"/>
            <a:ext cx="9017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1821" y="361712"/>
            <a:ext cx="195103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132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NOUVEAU ENTREPRENEURIAT</a:t>
            </a:r>
            <a:endParaRPr lang="it-IT" dirty="0"/>
          </a:p>
        </p:txBody>
      </p:sp>
      <p:sp>
        <p:nvSpPr>
          <p:cNvPr id="3" name="Segnaposto contenuto 2"/>
          <p:cNvSpPr>
            <a:spLocks noGrp="1"/>
          </p:cNvSpPr>
          <p:nvPr>
            <p:ph idx="1"/>
          </p:nvPr>
        </p:nvSpPr>
        <p:spPr/>
        <p:txBody>
          <a:bodyPr/>
          <a:lstStyle/>
          <a:p>
            <a:pPr algn="just">
              <a:buFont typeface="Arial" panose="020B0604020202020204" pitchFamily="34" charset="0"/>
              <a:buChar char="•"/>
            </a:pPr>
            <a:endParaRPr lang="it-IT" dirty="0" smtClean="0"/>
          </a:p>
          <a:p>
            <a:pPr algn="just">
              <a:buFont typeface="Arial" panose="020B0604020202020204" pitchFamily="34" charset="0"/>
              <a:buChar char="•"/>
            </a:pPr>
            <a:r>
              <a:rPr lang="it-IT" dirty="0" err="1" smtClean="0"/>
              <a:t>Nouveautés</a:t>
            </a:r>
            <a:endParaRPr lang="it-IT" dirty="0" smtClean="0"/>
          </a:p>
          <a:p>
            <a:pPr lvl="1" algn="just">
              <a:buFont typeface="Arial" panose="020B0604020202020204" pitchFamily="34" charset="0"/>
              <a:buChar char="•"/>
            </a:pPr>
            <a:r>
              <a:rPr lang="it-IT" dirty="0" err="1"/>
              <a:t>A</a:t>
            </a:r>
            <a:r>
              <a:rPr lang="it-IT" dirty="0" err="1" smtClean="0"/>
              <a:t>ttivité</a:t>
            </a:r>
            <a:r>
              <a:rPr lang="it-IT" dirty="0" smtClean="0"/>
              <a:t> </a:t>
            </a:r>
            <a:r>
              <a:rPr lang="it-IT" dirty="0" err="1" smtClean="0"/>
              <a:t>economique</a:t>
            </a:r>
            <a:r>
              <a:rPr lang="it-IT" dirty="0" smtClean="0"/>
              <a:t> </a:t>
            </a:r>
            <a:r>
              <a:rPr lang="it-IT" dirty="0" err="1" smtClean="0"/>
              <a:t>jamais</a:t>
            </a:r>
            <a:r>
              <a:rPr lang="it-IT" dirty="0" smtClean="0"/>
              <a:t> </a:t>
            </a:r>
            <a:r>
              <a:rPr lang="it-IT" dirty="0" err="1" smtClean="0"/>
              <a:t>exercée</a:t>
            </a:r>
            <a:r>
              <a:rPr lang="it-IT" dirty="0" smtClean="0"/>
              <a:t> (</a:t>
            </a:r>
            <a:r>
              <a:rPr lang="it-IT" dirty="0" err="1" smtClean="0"/>
              <a:t>expérimentation</a:t>
            </a:r>
            <a:r>
              <a:rPr lang="it-IT" dirty="0" smtClean="0"/>
              <a:t>)</a:t>
            </a:r>
          </a:p>
          <a:p>
            <a:pPr lvl="1" algn="just">
              <a:buFont typeface="Arial" panose="020B0604020202020204" pitchFamily="34" charset="0"/>
              <a:buChar char="•"/>
            </a:pPr>
            <a:r>
              <a:rPr lang="it-IT" dirty="0" err="1" smtClean="0"/>
              <a:t>Indépendent</a:t>
            </a:r>
            <a:r>
              <a:rPr lang="it-IT" dirty="0" smtClean="0"/>
              <a:t> de </a:t>
            </a:r>
            <a:r>
              <a:rPr lang="it-IT" dirty="0" err="1" smtClean="0"/>
              <a:t>les</a:t>
            </a:r>
            <a:r>
              <a:rPr lang="it-IT" dirty="0" smtClean="0"/>
              <a:t> </a:t>
            </a:r>
            <a:r>
              <a:rPr lang="it-IT" dirty="0" err="1" smtClean="0"/>
              <a:t>expériences</a:t>
            </a:r>
            <a:r>
              <a:rPr lang="it-IT" dirty="0" smtClean="0"/>
              <a:t> de l’Entrepreneur (</a:t>
            </a:r>
            <a:r>
              <a:rPr lang="it-IT" dirty="0" err="1" smtClean="0"/>
              <a:t>objectif</a:t>
            </a:r>
            <a:r>
              <a:rPr lang="it-IT" dirty="0" smtClean="0"/>
              <a:t>)</a:t>
            </a:r>
          </a:p>
          <a:p>
            <a:pPr marL="128016" lvl="1" indent="0" algn="just">
              <a:buNone/>
            </a:pPr>
            <a:endParaRPr lang="it-IT" dirty="0" smtClean="0"/>
          </a:p>
          <a:p>
            <a:pPr marL="128016" lvl="1" indent="0" algn="just">
              <a:buNone/>
            </a:pPr>
            <a:endParaRPr lang="it-IT" dirty="0" smtClean="0"/>
          </a:p>
          <a:p>
            <a:pPr lvl="1" algn="just">
              <a:buFont typeface="Arial" panose="020B0604020202020204" pitchFamily="34" charset="0"/>
              <a:buChar char="•"/>
            </a:pPr>
            <a:r>
              <a:rPr lang="it-IT" sz="2200" dirty="0" smtClean="0"/>
              <a:t>Valence </a:t>
            </a:r>
            <a:r>
              <a:rPr lang="it-IT" sz="2200" dirty="0" err="1" smtClean="0"/>
              <a:t>entrepreneuriale</a:t>
            </a:r>
            <a:r>
              <a:rPr lang="it-IT" sz="2200" dirty="0" smtClean="0"/>
              <a:t> </a:t>
            </a:r>
          </a:p>
          <a:p>
            <a:pPr lvl="1" algn="just">
              <a:buFont typeface="Arial" panose="020B0604020202020204" pitchFamily="34" charset="0"/>
              <a:buChar char="•"/>
            </a:pPr>
            <a:r>
              <a:rPr lang="it-IT" dirty="0" err="1" smtClean="0"/>
              <a:t>Prospective</a:t>
            </a:r>
            <a:r>
              <a:rPr lang="it-IT" dirty="0" smtClean="0"/>
              <a:t> </a:t>
            </a:r>
            <a:r>
              <a:rPr lang="it-IT" dirty="0" err="1" smtClean="0"/>
              <a:t>fonctionelle</a:t>
            </a:r>
            <a:r>
              <a:rPr lang="it-IT" dirty="0" smtClean="0"/>
              <a:t>  </a:t>
            </a:r>
          </a:p>
          <a:p>
            <a:pPr lvl="1" algn="just">
              <a:buFont typeface="Arial" panose="020B0604020202020204" pitchFamily="34" charset="0"/>
              <a:buChar char="•"/>
            </a:pPr>
            <a:r>
              <a:rPr lang="it-IT" dirty="0" err="1" smtClean="0"/>
              <a:t>L’entrepreneur</a:t>
            </a:r>
            <a:r>
              <a:rPr lang="it-IT" dirty="0" smtClean="0"/>
              <a:t> est </a:t>
            </a:r>
            <a:r>
              <a:rPr lang="it-IT" dirty="0" err="1" smtClean="0"/>
              <a:t>expression</a:t>
            </a:r>
            <a:r>
              <a:rPr lang="it-IT" dirty="0" smtClean="0"/>
              <a:t> de l’</a:t>
            </a:r>
            <a:r>
              <a:rPr lang="it-IT" dirty="0" err="1" smtClean="0"/>
              <a:t>entrepreneuriat</a:t>
            </a:r>
            <a:r>
              <a:rPr lang="it-IT" dirty="0" smtClean="0"/>
              <a:t> </a:t>
            </a:r>
            <a:r>
              <a:rPr lang="it-IT" dirty="0" err="1" smtClean="0"/>
              <a:t>s’il</a:t>
            </a:r>
            <a:r>
              <a:rPr lang="it-IT" dirty="0" smtClean="0"/>
              <a:t> </a:t>
            </a:r>
            <a:r>
              <a:rPr lang="it-IT" dirty="0" err="1" smtClean="0"/>
              <a:t>introduit</a:t>
            </a:r>
            <a:r>
              <a:rPr lang="it-IT" dirty="0" smtClean="0"/>
              <a:t> </a:t>
            </a:r>
            <a:r>
              <a:rPr lang="it-IT" dirty="0" err="1" smtClean="0"/>
              <a:t>innovations</a:t>
            </a:r>
            <a:r>
              <a:rPr lang="it-IT" dirty="0" smtClean="0"/>
              <a:t>, </a:t>
            </a:r>
            <a:r>
              <a:rPr lang="it-IT" dirty="0" err="1" smtClean="0"/>
              <a:t>soutient</a:t>
            </a:r>
            <a:r>
              <a:rPr lang="it-IT" dirty="0" smtClean="0"/>
              <a:t> le </a:t>
            </a:r>
            <a:r>
              <a:rPr lang="it-IT" dirty="0" err="1" smtClean="0"/>
              <a:t>risque</a:t>
            </a:r>
            <a:r>
              <a:rPr lang="it-IT" dirty="0" smtClean="0"/>
              <a:t>,  combine le </a:t>
            </a:r>
            <a:r>
              <a:rPr lang="it-IT" dirty="0" err="1" smtClean="0"/>
              <a:t>facteurs</a:t>
            </a:r>
            <a:r>
              <a:rPr lang="it-IT" dirty="0" smtClean="0"/>
              <a:t> </a:t>
            </a:r>
            <a:r>
              <a:rPr lang="it-IT" dirty="0" err="1" smtClean="0"/>
              <a:t>productifs</a:t>
            </a:r>
            <a:r>
              <a:rPr lang="it-IT" dirty="0" smtClean="0"/>
              <a:t>,  </a:t>
            </a:r>
            <a:r>
              <a:rPr lang="it-IT" dirty="0" err="1" smtClean="0"/>
              <a:t>cueille</a:t>
            </a:r>
            <a:r>
              <a:rPr lang="it-IT" dirty="0" smtClean="0"/>
              <a:t> </a:t>
            </a:r>
            <a:r>
              <a:rPr lang="it-IT" dirty="0" err="1" smtClean="0"/>
              <a:t>les</a:t>
            </a:r>
            <a:r>
              <a:rPr lang="it-IT" dirty="0" smtClean="0"/>
              <a:t> </a:t>
            </a:r>
            <a:r>
              <a:rPr lang="it-IT" dirty="0" err="1" smtClean="0"/>
              <a:t>opportinités</a:t>
            </a:r>
            <a:r>
              <a:rPr lang="it-IT" dirty="0" smtClean="0"/>
              <a:t> </a:t>
            </a:r>
            <a:r>
              <a:rPr lang="it-IT" dirty="0" err="1" smtClean="0"/>
              <a:t>du</a:t>
            </a:r>
            <a:r>
              <a:rPr lang="it-IT" dirty="0" smtClean="0"/>
              <a:t> </a:t>
            </a:r>
            <a:r>
              <a:rPr lang="it-IT" dirty="0" err="1" smtClean="0"/>
              <a:t>marché</a:t>
            </a:r>
            <a:r>
              <a:rPr lang="it-IT" dirty="0" smtClean="0"/>
              <a:t>. </a:t>
            </a:r>
            <a:endParaRPr lang="it-IT" dirty="0"/>
          </a:p>
          <a:p>
            <a:pPr lvl="1">
              <a:buFont typeface="Arial" panose="020B0604020202020204" pitchFamily="34" charset="0"/>
              <a:buChar char="•"/>
            </a:pPr>
            <a:endParaRPr lang="it-IT" dirty="0"/>
          </a:p>
          <a:p>
            <a:pPr lvl="1">
              <a:buFont typeface="Arial" panose="020B0604020202020204" pitchFamily="34" charset="0"/>
              <a:buChar char="•"/>
            </a:pPr>
            <a:endParaRPr lang="it-IT" dirty="0" smtClean="0"/>
          </a:p>
          <a:p>
            <a:pPr>
              <a:buFont typeface="Arial" panose="020B0604020202020204" pitchFamily="34" charset="0"/>
              <a:buChar char="•"/>
            </a:pP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7</a:t>
            </a:fld>
            <a:endParaRPr lang="it-IT"/>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2686" y="120072"/>
            <a:ext cx="9017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573" y="193890"/>
            <a:ext cx="195103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423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a:t>
            </a:r>
            <a:r>
              <a:rPr lang="it-IT" dirty="0" err="1" smtClean="0"/>
              <a:t>nouveau</a:t>
            </a:r>
            <a:r>
              <a:rPr lang="it-IT" dirty="0" smtClean="0"/>
              <a:t> </a:t>
            </a:r>
            <a:r>
              <a:rPr lang="it-IT" dirty="0" err="1" smtClean="0"/>
              <a:t>entrepreneuriat</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8</a:t>
            </a:fld>
            <a:endParaRPr lang="it-IT"/>
          </a:p>
        </p:txBody>
      </p:sp>
      <p:sp>
        <p:nvSpPr>
          <p:cNvPr id="6" name="Rectangle 23"/>
          <p:cNvSpPr>
            <a:spLocks noChangeArrowheads="1"/>
          </p:cNvSpPr>
          <p:nvPr/>
        </p:nvSpPr>
        <p:spPr bwMode="auto">
          <a:xfrm>
            <a:off x="2057400" y="4800600"/>
            <a:ext cx="2438400" cy="9906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Rectangle 22"/>
          <p:cNvSpPr>
            <a:spLocks noChangeArrowheads="1"/>
          </p:cNvSpPr>
          <p:nvPr/>
        </p:nvSpPr>
        <p:spPr bwMode="auto">
          <a:xfrm>
            <a:off x="2057400" y="2209800"/>
            <a:ext cx="2438400" cy="9906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 name="Rectangle 15"/>
          <p:cNvSpPr>
            <a:spLocks noChangeArrowheads="1"/>
          </p:cNvSpPr>
          <p:nvPr/>
        </p:nvSpPr>
        <p:spPr bwMode="auto">
          <a:xfrm>
            <a:off x="1905000" y="4572000"/>
            <a:ext cx="2514600" cy="1143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600" dirty="0" err="1" smtClean="0"/>
              <a:t>Indipendence</a:t>
            </a:r>
            <a:r>
              <a:rPr lang="it-IT" altLang="it-IT" sz="1600" dirty="0" smtClean="0"/>
              <a:t>  de l’</a:t>
            </a:r>
            <a:r>
              <a:rPr lang="it-IT" altLang="it-IT" sz="1600" dirty="0" err="1" smtClean="0"/>
              <a:t>initiative</a:t>
            </a:r>
            <a:endParaRPr lang="it-IT" altLang="it-IT" sz="1600" dirty="0"/>
          </a:p>
        </p:txBody>
      </p:sp>
      <p:sp>
        <p:nvSpPr>
          <p:cNvPr id="9" name="AutoShape 16"/>
          <p:cNvSpPr>
            <a:spLocks noChangeArrowheads="1"/>
          </p:cNvSpPr>
          <p:nvPr/>
        </p:nvSpPr>
        <p:spPr bwMode="auto">
          <a:xfrm rot="16200000">
            <a:off x="4762500" y="2247900"/>
            <a:ext cx="228600" cy="609600"/>
          </a:xfrm>
          <a:prstGeom prst="downArrow">
            <a:avLst>
              <a:gd name="adj1" fmla="val 50000"/>
              <a:gd name="adj2" fmla="val 666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 name="Rectangle 14"/>
          <p:cNvSpPr>
            <a:spLocks noChangeArrowheads="1"/>
          </p:cNvSpPr>
          <p:nvPr/>
        </p:nvSpPr>
        <p:spPr bwMode="auto">
          <a:xfrm>
            <a:off x="1905000" y="2133600"/>
            <a:ext cx="25146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600" dirty="0" err="1" smtClean="0"/>
              <a:t>Nouveauté</a:t>
            </a:r>
            <a:r>
              <a:rPr lang="it-IT" altLang="it-IT" sz="1600" dirty="0" smtClean="0"/>
              <a:t> de l’</a:t>
            </a:r>
            <a:r>
              <a:rPr lang="it-IT" altLang="it-IT" sz="1600" dirty="0" err="1" smtClean="0"/>
              <a:t>initiative</a:t>
            </a:r>
            <a:endParaRPr lang="it-IT" altLang="it-IT" sz="1600" dirty="0"/>
          </a:p>
        </p:txBody>
      </p:sp>
      <p:sp>
        <p:nvSpPr>
          <p:cNvPr id="11" name="AutoShape 17"/>
          <p:cNvSpPr>
            <a:spLocks noChangeArrowheads="1"/>
          </p:cNvSpPr>
          <p:nvPr/>
        </p:nvSpPr>
        <p:spPr bwMode="auto">
          <a:xfrm rot="16200000">
            <a:off x="4762500" y="4914900"/>
            <a:ext cx="228600" cy="609600"/>
          </a:xfrm>
          <a:prstGeom prst="downArrow">
            <a:avLst>
              <a:gd name="adj1" fmla="val 50000"/>
              <a:gd name="adj2" fmla="val 666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Rectangle 21"/>
          <p:cNvSpPr>
            <a:spLocks noChangeArrowheads="1"/>
          </p:cNvSpPr>
          <p:nvPr/>
        </p:nvSpPr>
        <p:spPr bwMode="auto">
          <a:xfrm>
            <a:off x="8763000" y="3657600"/>
            <a:ext cx="1447800" cy="5334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 name="Rectangle 20"/>
          <p:cNvSpPr>
            <a:spLocks noChangeArrowheads="1"/>
          </p:cNvSpPr>
          <p:nvPr/>
        </p:nvSpPr>
        <p:spPr bwMode="auto">
          <a:xfrm>
            <a:off x="8686799" y="3581400"/>
            <a:ext cx="2157211"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600" dirty="0" err="1" smtClean="0"/>
              <a:t>Nouvelles</a:t>
            </a:r>
            <a:r>
              <a:rPr lang="it-IT" altLang="it-IT" sz="1600" dirty="0" smtClean="0"/>
              <a:t> </a:t>
            </a:r>
            <a:r>
              <a:rPr lang="it-IT" altLang="it-IT" sz="1600" dirty="0" err="1"/>
              <a:t>E</a:t>
            </a:r>
            <a:r>
              <a:rPr lang="it-IT" altLang="it-IT" sz="1600" dirty="0" err="1" smtClean="0"/>
              <a:t>ntreprises</a:t>
            </a:r>
            <a:endParaRPr lang="it-IT" altLang="it-IT" sz="1600" dirty="0"/>
          </a:p>
        </p:txBody>
      </p:sp>
      <p:sp>
        <p:nvSpPr>
          <p:cNvPr id="14" name="Oval 24"/>
          <p:cNvSpPr>
            <a:spLocks noChangeArrowheads="1"/>
          </p:cNvSpPr>
          <p:nvPr/>
        </p:nvSpPr>
        <p:spPr bwMode="auto">
          <a:xfrm>
            <a:off x="5334000" y="1905000"/>
            <a:ext cx="3048000" cy="1447800"/>
          </a:xfrm>
          <a:prstGeom prst="ellipse">
            <a:avLst/>
          </a:pr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ltLang="it-IT" sz="1400"/>
          </a:p>
        </p:txBody>
      </p:sp>
      <p:sp>
        <p:nvSpPr>
          <p:cNvPr id="15" name="Oval 18"/>
          <p:cNvSpPr>
            <a:spLocks noChangeArrowheads="1"/>
          </p:cNvSpPr>
          <p:nvPr/>
        </p:nvSpPr>
        <p:spPr bwMode="auto">
          <a:xfrm>
            <a:off x="5257800" y="1828800"/>
            <a:ext cx="3352800" cy="1447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Char char="•"/>
            </a:pPr>
            <a:r>
              <a:rPr lang="it-IT" altLang="it-IT" sz="1400" dirty="0"/>
              <a:t> </a:t>
            </a:r>
            <a:r>
              <a:rPr lang="it-IT" altLang="it-IT" sz="1400" dirty="0" err="1" smtClean="0"/>
              <a:t>Contenu</a:t>
            </a:r>
            <a:r>
              <a:rPr lang="it-IT" altLang="it-IT" sz="1400" dirty="0" smtClean="0"/>
              <a:t> d’ </a:t>
            </a:r>
            <a:r>
              <a:rPr lang="it-IT" altLang="it-IT" sz="1400" dirty="0" err="1" smtClean="0"/>
              <a:t>éxperimentation</a:t>
            </a:r>
            <a:endParaRPr lang="it-IT" altLang="it-IT" sz="1400" dirty="0"/>
          </a:p>
          <a:p>
            <a:pPr algn="ctr">
              <a:buFontTx/>
              <a:buChar char="•"/>
            </a:pPr>
            <a:r>
              <a:rPr lang="it-IT" altLang="it-IT" sz="1400" dirty="0"/>
              <a:t> </a:t>
            </a:r>
            <a:r>
              <a:rPr lang="it-IT" altLang="it-IT" sz="1400" dirty="0" err="1" smtClean="0"/>
              <a:t>Condition</a:t>
            </a:r>
            <a:r>
              <a:rPr lang="it-IT" altLang="it-IT" sz="1400" dirty="0" smtClean="0"/>
              <a:t> de </a:t>
            </a:r>
            <a:r>
              <a:rPr lang="it-IT" altLang="it-IT" sz="1400" dirty="0" err="1" smtClean="0"/>
              <a:t>faiblesse</a:t>
            </a:r>
            <a:r>
              <a:rPr lang="it-IT" altLang="it-IT" sz="1400" dirty="0" smtClean="0"/>
              <a:t> de la </a:t>
            </a:r>
            <a:r>
              <a:rPr lang="it-IT" altLang="it-IT" sz="1400" dirty="0" err="1" smtClean="0"/>
              <a:t>nouveauté</a:t>
            </a:r>
            <a:endParaRPr lang="it-IT" altLang="it-IT" sz="1400" dirty="0"/>
          </a:p>
        </p:txBody>
      </p:sp>
      <p:sp>
        <p:nvSpPr>
          <p:cNvPr id="16" name="Oval 25"/>
          <p:cNvSpPr>
            <a:spLocks noChangeArrowheads="1"/>
          </p:cNvSpPr>
          <p:nvPr/>
        </p:nvSpPr>
        <p:spPr bwMode="auto">
          <a:xfrm>
            <a:off x="5257800" y="4343400"/>
            <a:ext cx="3352800" cy="1905000"/>
          </a:xfrm>
          <a:prstGeom prst="ellipse">
            <a:avLst/>
          </a:pr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ltLang="it-IT" sz="1400"/>
          </a:p>
        </p:txBody>
      </p:sp>
      <p:sp>
        <p:nvSpPr>
          <p:cNvPr id="17" name="Oval 19"/>
          <p:cNvSpPr>
            <a:spLocks noChangeArrowheads="1"/>
          </p:cNvSpPr>
          <p:nvPr/>
        </p:nvSpPr>
        <p:spPr bwMode="auto">
          <a:xfrm>
            <a:off x="5257800" y="4343400"/>
            <a:ext cx="3352800" cy="1828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285750" indent="-285750" algn="ctr">
              <a:buFont typeface="Arial" panose="020B0604020202020204" pitchFamily="34" charset="0"/>
              <a:buChar char="•"/>
            </a:pPr>
            <a:r>
              <a:rPr lang="it-IT" altLang="it-IT" sz="1400" dirty="0" err="1" smtClean="0"/>
              <a:t>Capacité</a:t>
            </a:r>
            <a:r>
              <a:rPr lang="it-IT" altLang="it-IT" sz="1400" dirty="0" smtClean="0"/>
              <a:t> d’</a:t>
            </a:r>
            <a:r>
              <a:rPr lang="it-IT" altLang="it-IT" sz="1400" dirty="0" err="1" smtClean="0"/>
              <a:t>exploitation</a:t>
            </a:r>
            <a:r>
              <a:rPr lang="it-IT" altLang="it-IT" sz="1400" dirty="0" smtClean="0"/>
              <a:t> </a:t>
            </a:r>
            <a:r>
              <a:rPr lang="it-IT" altLang="it-IT" sz="1400" dirty="0" err="1" smtClean="0"/>
              <a:t>des</a:t>
            </a:r>
            <a:r>
              <a:rPr lang="it-IT" altLang="it-IT" sz="1400" dirty="0" smtClean="0"/>
              <a:t> </a:t>
            </a:r>
          </a:p>
          <a:p>
            <a:pPr algn="ctr"/>
            <a:r>
              <a:rPr lang="it-IT" altLang="it-IT" sz="1400" dirty="0" err="1" smtClean="0"/>
              <a:t>Opportunités</a:t>
            </a:r>
            <a:r>
              <a:rPr lang="it-IT" altLang="it-IT" sz="1400" dirty="0" smtClean="0"/>
              <a:t> </a:t>
            </a:r>
            <a:r>
              <a:rPr lang="it-IT" altLang="it-IT" sz="1400" dirty="0" err="1" smtClean="0"/>
              <a:t>du</a:t>
            </a:r>
            <a:r>
              <a:rPr lang="it-IT" altLang="it-IT" sz="1400" dirty="0" smtClean="0"/>
              <a:t> </a:t>
            </a:r>
            <a:r>
              <a:rPr lang="it-IT" altLang="it-IT" sz="1400" dirty="0" err="1" smtClean="0"/>
              <a:t>marché</a:t>
            </a:r>
            <a:endParaRPr lang="it-IT" altLang="it-IT" sz="1400" dirty="0"/>
          </a:p>
          <a:p>
            <a:pPr marL="285750" indent="-285750" algn="ctr">
              <a:buFont typeface="Arial" panose="020B0604020202020204" pitchFamily="34" charset="0"/>
              <a:buChar char="•"/>
            </a:pPr>
            <a:r>
              <a:rPr lang="it-IT" altLang="it-IT" sz="1400" dirty="0" smtClean="0"/>
              <a:t>La </a:t>
            </a:r>
            <a:r>
              <a:rPr lang="it-IT" altLang="it-IT" sz="1400" dirty="0" err="1" smtClean="0"/>
              <a:t>gestion</a:t>
            </a:r>
            <a:r>
              <a:rPr lang="it-IT" altLang="it-IT" sz="1400" dirty="0" smtClean="0"/>
              <a:t> </a:t>
            </a:r>
            <a:r>
              <a:rPr lang="it-IT" altLang="it-IT" sz="1400" dirty="0" err="1" smtClean="0"/>
              <a:t>du</a:t>
            </a:r>
            <a:r>
              <a:rPr lang="it-IT" altLang="it-IT" sz="1400" dirty="0" smtClean="0"/>
              <a:t> </a:t>
            </a:r>
            <a:r>
              <a:rPr lang="it-IT" altLang="it-IT" sz="1400" dirty="0" err="1" smtClean="0"/>
              <a:t>risque</a:t>
            </a:r>
            <a:endParaRPr lang="it-IT" altLang="it-IT" sz="1400" dirty="0" smtClean="0"/>
          </a:p>
          <a:p>
            <a:pPr marL="285750" indent="-285750" algn="ctr">
              <a:buFont typeface="Arial" panose="020B0604020202020204" pitchFamily="34" charset="0"/>
              <a:buChar char="•"/>
            </a:pPr>
            <a:r>
              <a:rPr lang="it-IT" altLang="it-IT" sz="1400" dirty="0" smtClean="0"/>
              <a:t>Le «</a:t>
            </a:r>
            <a:r>
              <a:rPr lang="it-IT" altLang="it-IT" sz="1400" dirty="0" err="1" smtClean="0"/>
              <a:t>gouvernemen»t</a:t>
            </a:r>
            <a:r>
              <a:rPr lang="it-IT" altLang="it-IT" sz="1400" dirty="0" smtClean="0"/>
              <a:t> de l’</a:t>
            </a:r>
            <a:r>
              <a:rPr lang="it-IT" altLang="it-IT" sz="1400" dirty="0" err="1" smtClean="0"/>
              <a:t>entreprise</a:t>
            </a:r>
            <a:endParaRPr lang="it-IT" altLang="it-IT" sz="1400" dirty="0" smtClean="0"/>
          </a:p>
          <a:p>
            <a:pPr marL="285750" indent="-285750" algn="ctr">
              <a:buFont typeface="Arial" panose="020B0604020202020204" pitchFamily="34" charset="0"/>
              <a:buChar char="•"/>
            </a:pPr>
            <a:r>
              <a:rPr lang="it-IT" altLang="it-IT" sz="1400" dirty="0" err="1" smtClean="0"/>
              <a:t>Realisation</a:t>
            </a:r>
            <a:r>
              <a:rPr lang="it-IT" altLang="it-IT" sz="1400" dirty="0" smtClean="0"/>
              <a:t> </a:t>
            </a:r>
            <a:r>
              <a:rPr lang="it-IT" altLang="it-IT" sz="1400" dirty="0" err="1" smtClean="0"/>
              <a:t>du</a:t>
            </a:r>
            <a:r>
              <a:rPr lang="it-IT" altLang="it-IT" sz="1400" dirty="0" smtClean="0"/>
              <a:t> </a:t>
            </a:r>
            <a:r>
              <a:rPr lang="it-IT" altLang="it-IT" sz="1400" dirty="0" err="1" smtClean="0"/>
              <a:t>procédé</a:t>
            </a:r>
            <a:r>
              <a:rPr lang="it-IT" altLang="it-IT" sz="1400" dirty="0" smtClean="0"/>
              <a:t> </a:t>
            </a:r>
          </a:p>
          <a:p>
            <a:pPr algn="ctr"/>
            <a:r>
              <a:rPr lang="it-IT" altLang="it-IT" sz="1400" dirty="0" smtClean="0"/>
              <a:t>d’</a:t>
            </a:r>
            <a:r>
              <a:rPr lang="it-IT" altLang="it-IT" sz="1400" dirty="0" err="1" smtClean="0"/>
              <a:t>apprentissage</a:t>
            </a:r>
            <a:endParaRPr lang="it-IT" altLang="it-IT" sz="1400" dirty="0"/>
          </a:p>
        </p:txBody>
      </p:sp>
      <p:sp>
        <p:nvSpPr>
          <p:cNvPr id="18" name="AutoShape 26"/>
          <p:cNvSpPr>
            <a:spLocks noChangeArrowheads="1"/>
          </p:cNvSpPr>
          <p:nvPr/>
        </p:nvSpPr>
        <p:spPr bwMode="auto">
          <a:xfrm rot="-3205618">
            <a:off x="8496300" y="2933700"/>
            <a:ext cx="228600" cy="609600"/>
          </a:xfrm>
          <a:prstGeom prst="downArrow">
            <a:avLst>
              <a:gd name="adj1" fmla="val 50000"/>
              <a:gd name="adj2" fmla="val 666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AutoShape 27"/>
          <p:cNvSpPr>
            <a:spLocks noChangeArrowheads="1"/>
          </p:cNvSpPr>
          <p:nvPr/>
        </p:nvSpPr>
        <p:spPr bwMode="auto">
          <a:xfrm rot="14016999">
            <a:off x="8496300" y="4229100"/>
            <a:ext cx="228600" cy="609600"/>
          </a:xfrm>
          <a:prstGeom prst="downArrow">
            <a:avLst>
              <a:gd name="adj1" fmla="val 50000"/>
              <a:gd name="adj2" fmla="val 666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88438"/>
            <a:ext cx="9017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6183" y="262256"/>
            <a:ext cx="195103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47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0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0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2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000"/>
                                        <p:tgtEl>
                                          <p:spTgt spid="1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Nouvelles</a:t>
            </a:r>
            <a:r>
              <a:rPr lang="it-IT" dirty="0" smtClean="0"/>
              <a:t> </a:t>
            </a:r>
            <a:r>
              <a:rPr lang="it-IT" dirty="0" err="1" smtClean="0"/>
              <a:t>entreprise</a:t>
            </a:r>
            <a:r>
              <a:rPr lang="it-IT" dirty="0" smtClean="0"/>
              <a:t>: une </a:t>
            </a:r>
            <a:r>
              <a:rPr lang="it-IT" dirty="0" err="1" smtClean="0"/>
              <a:t>taxonomie</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C6FDF8-334E-47AE-882E-9882C98F79BF}" type="slidenum">
              <a:rPr lang="it-IT" smtClean="0"/>
              <a:t>9</a:t>
            </a:fld>
            <a:endParaRPr lang="it-IT"/>
          </a:p>
        </p:txBody>
      </p:sp>
      <p:sp>
        <p:nvSpPr>
          <p:cNvPr id="6" name="Rectangle 32"/>
          <p:cNvSpPr>
            <a:spLocks noChangeArrowheads="1"/>
          </p:cNvSpPr>
          <p:nvPr/>
        </p:nvSpPr>
        <p:spPr bwMode="auto">
          <a:xfrm>
            <a:off x="4724400" y="1828800"/>
            <a:ext cx="4495800" cy="38862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7" name="Rectangle 13"/>
          <p:cNvSpPr>
            <a:spLocks noChangeArrowheads="1"/>
          </p:cNvSpPr>
          <p:nvPr/>
        </p:nvSpPr>
        <p:spPr bwMode="auto">
          <a:xfrm>
            <a:off x="1752600" y="3048000"/>
            <a:ext cx="25146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000" dirty="0" err="1"/>
              <a:t>Indipendence</a:t>
            </a:r>
            <a:r>
              <a:rPr lang="it-IT" altLang="it-IT" sz="2000" dirty="0"/>
              <a:t>  de l’</a:t>
            </a:r>
            <a:r>
              <a:rPr lang="it-IT" altLang="it-IT" sz="2000" dirty="0" err="1"/>
              <a:t>initiative</a:t>
            </a:r>
            <a:endParaRPr lang="it-IT" altLang="it-IT" sz="2000" dirty="0"/>
          </a:p>
        </p:txBody>
      </p:sp>
      <p:sp>
        <p:nvSpPr>
          <p:cNvPr id="8" name="Rectangle 14"/>
          <p:cNvSpPr>
            <a:spLocks noChangeArrowheads="1"/>
          </p:cNvSpPr>
          <p:nvPr/>
        </p:nvSpPr>
        <p:spPr bwMode="auto">
          <a:xfrm>
            <a:off x="5562600" y="5638800"/>
            <a:ext cx="25146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000" dirty="0" err="1"/>
              <a:t>Nouveauté</a:t>
            </a:r>
            <a:r>
              <a:rPr lang="it-IT" altLang="it-IT" sz="2000" dirty="0"/>
              <a:t> de l’</a:t>
            </a:r>
            <a:r>
              <a:rPr lang="it-IT" altLang="it-IT" sz="2000" dirty="0" err="1"/>
              <a:t>initiative</a:t>
            </a:r>
            <a:endParaRPr lang="it-IT" altLang="it-IT" sz="2000" dirty="0"/>
          </a:p>
        </p:txBody>
      </p:sp>
      <p:sp>
        <p:nvSpPr>
          <p:cNvPr id="9" name="Rectangle 15"/>
          <p:cNvSpPr>
            <a:spLocks noChangeArrowheads="1"/>
          </p:cNvSpPr>
          <p:nvPr/>
        </p:nvSpPr>
        <p:spPr bwMode="auto">
          <a:xfrm>
            <a:off x="3657600" y="1905000"/>
            <a:ext cx="838200"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600" dirty="0" smtClean="0"/>
              <a:t>basse</a:t>
            </a:r>
            <a:endParaRPr lang="it-IT" altLang="it-IT" sz="1600" dirty="0"/>
          </a:p>
        </p:txBody>
      </p:sp>
      <p:sp>
        <p:nvSpPr>
          <p:cNvPr id="10" name="Rectangle 16"/>
          <p:cNvSpPr>
            <a:spLocks noChangeArrowheads="1"/>
          </p:cNvSpPr>
          <p:nvPr/>
        </p:nvSpPr>
        <p:spPr bwMode="auto">
          <a:xfrm>
            <a:off x="3657600" y="4419600"/>
            <a:ext cx="914400"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600" dirty="0" err="1" smtClean="0"/>
              <a:t>élevé</a:t>
            </a:r>
            <a:endParaRPr lang="it-IT" altLang="it-IT" sz="1600" dirty="0"/>
          </a:p>
        </p:txBody>
      </p:sp>
      <p:sp>
        <p:nvSpPr>
          <p:cNvPr id="11" name="Rectangle 17"/>
          <p:cNvSpPr>
            <a:spLocks noChangeArrowheads="1"/>
          </p:cNvSpPr>
          <p:nvPr/>
        </p:nvSpPr>
        <p:spPr bwMode="auto">
          <a:xfrm>
            <a:off x="4495800" y="1752600"/>
            <a:ext cx="4572000" cy="3810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12" name="Rectangle 18"/>
          <p:cNvSpPr>
            <a:spLocks noChangeArrowheads="1"/>
          </p:cNvSpPr>
          <p:nvPr/>
        </p:nvSpPr>
        <p:spPr bwMode="auto">
          <a:xfrm>
            <a:off x="4343400" y="5486400"/>
            <a:ext cx="990600"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600" dirty="0" err="1" smtClean="0"/>
              <a:t>élevé</a:t>
            </a:r>
            <a:endParaRPr lang="it-IT" altLang="it-IT" sz="1600" dirty="0"/>
          </a:p>
        </p:txBody>
      </p:sp>
      <p:sp>
        <p:nvSpPr>
          <p:cNvPr id="13" name="Rectangle 19"/>
          <p:cNvSpPr>
            <a:spLocks noChangeArrowheads="1"/>
          </p:cNvSpPr>
          <p:nvPr/>
        </p:nvSpPr>
        <p:spPr bwMode="auto">
          <a:xfrm>
            <a:off x="8305800" y="5486400"/>
            <a:ext cx="838200"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600" dirty="0" smtClean="0"/>
              <a:t>basse</a:t>
            </a:r>
            <a:endParaRPr lang="it-IT" altLang="it-IT" sz="1600" dirty="0"/>
          </a:p>
        </p:txBody>
      </p:sp>
      <p:sp>
        <p:nvSpPr>
          <p:cNvPr id="14" name="Rectangle 24"/>
          <p:cNvSpPr>
            <a:spLocks noChangeArrowheads="1"/>
          </p:cNvSpPr>
          <p:nvPr/>
        </p:nvSpPr>
        <p:spPr bwMode="auto">
          <a:xfrm>
            <a:off x="4724400" y="2286000"/>
            <a:ext cx="1600200"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Char char="•"/>
            </a:pPr>
            <a:r>
              <a:rPr lang="it-IT" altLang="it-IT" sz="1600" dirty="0"/>
              <a:t> </a:t>
            </a:r>
            <a:r>
              <a:rPr lang="it-IT" altLang="it-IT" sz="1600" dirty="0" err="1" smtClean="0"/>
              <a:t>Filiations</a:t>
            </a:r>
            <a:r>
              <a:rPr lang="it-IT" altLang="it-IT" sz="1600" dirty="0" smtClean="0"/>
              <a:t> d’</a:t>
            </a:r>
            <a:r>
              <a:rPr lang="it-IT" altLang="it-IT" sz="1600" dirty="0" err="1" smtClean="0"/>
              <a:t>entreprise</a:t>
            </a:r>
            <a:endParaRPr lang="it-IT" altLang="it-IT" sz="1600" dirty="0"/>
          </a:p>
        </p:txBody>
      </p:sp>
      <p:sp>
        <p:nvSpPr>
          <p:cNvPr id="15" name="Rectangle 25"/>
          <p:cNvSpPr>
            <a:spLocks noChangeArrowheads="1"/>
          </p:cNvSpPr>
          <p:nvPr/>
        </p:nvSpPr>
        <p:spPr bwMode="auto">
          <a:xfrm>
            <a:off x="7086600" y="2133600"/>
            <a:ext cx="1524000"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Char char="•"/>
            </a:pPr>
            <a:r>
              <a:rPr lang="it-IT" altLang="it-IT" sz="1600" dirty="0"/>
              <a:t> </a:t>
            </a:r>
            <a:r>
              <a:rPr lang="it-IT" altLang="it-IT" sz="1600" dirty="0" err="1" smtClean="0"/>
              <a:t>Scissions</a:t>
            </a:r>
            <a:endParaRPr lang="it-IT" altLang="it-IT" sz="1600" dirty="0"/>
          </a:p>
        </p:txBody>
      </p:sp>
      <p:sp>
        <p:nvSpPr>
          <p:cNvPr id="16" name="Rectangle 26"/>
          <p:cNvSpPr>
            <a:spLocks noChangeArrowheads="1"/>
          </p:cNvSpPr>
          <p:nvPr/>
        </p:nvSpPr>
        <p:spPr bwMode="auto">
          <a:xfrm>
            <a:off x="7162800" y="2590800"/>
            <a:ext cx="1524000"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Char char="•"/>
            </a:pPr>
            <a:r>
              <a:rPr lang="it-IT" altLang="it-IT" sz="1600" dirty="0"/>
              <a:t> </a:t>
            </a:r>
            <a:r>
              <a:rPr lang="it-IT" altLang="it-IT" sz="1600" dirty="0" err="1"/>
              <a:t>Outsorcing</a:t>
            </a:r>
            <a:endParaRPr lang="it-IT" altLang="it-IT" sz="1600" dirty="0"/>
          </a:p>
        </p:txBody>
      </p:sp>
      <p:sp>
        <p:nvSpPr>
          <p:cNvPr id="17" name="Rectangle 27"/>
          <p:cNvSpPr>
            <a:spLocks noChangeArrowheads="1"/>
          </p:cNvSpPr>
          <p:nvPr/>
        </p:nvSpPr>
        <p:spPr bwMode="auto">
          <a:xfrm>
            <a:off x="7086600" y="4038600"/>
            <a:ext cx="1524000"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Char char="•"/>
            </a:pPr>
            <a:r>
              <a:rPr lang="it-IT" altLang="it-IT" sz="1600" dirty="0"/>
              <a:t> </a:t>
            </a:r>
            <a:r>
              <a:rPr lang="it-IT" altLang="it-IT" sz="1600" dirty="0" err="1" smtClean="0"/>
              <a:t>Acquisitions</a:t>
            </a:r>
            <a:endParaRPr lang="it-IT" altLang="it-IT" sz="1600" dirty="0"/>
          </a:p>
        </p:txBody>
      </p:sp>
      <p:sp>
        <p:nvSpPr>
          <p:cNvPr id="18" name="Rectangle 28"/>
          <p:cNvSpPr>
            <a:spLocks noChangeArrowheads="1"/>
          </p:cNvSpPr>
          <p:nvPr/>
        </p:nvSpPr>
        <p:spPr bwMode="auto">
          <a:xfrm>
            <a:off x="7086600" y="4495800"/>
            <a:ext cx="1524000"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Char char="•"/>
            </a:pPr>
            <a:r>
              <a:rPr lang="it-IT" altLang="it-IT" sz="1600" dirty="0"/>
              <a:t> </a:t>
            </a:r>
            <a:r>
              <a:rPr lang="it-IT" altLang="it-IT" sz="1600" dirty="0" err="1" smtClean="0"/>
              <a:t>Successions</a:t>
            </a:r>
            <a:endParaRPr lang="it-IT" altLang="it-IT" sz="1600" dirty="0"/>
          </a:p>
        </p:txBody>
      </p:sp>
      <p:sp>
        <p:nvSpPr>
          <p:cNvPr id="19" name="Rectangle 29"/>
          <p:cNvSpPr>
            <a:spLocks noChangeArrowheads="1"/>
          </p:cNvSpPr>
          <p:nvPr/>
        </p:nvSpPr>
        <p:spPr bwMode="auto">
          <a:xfrm>
            <a:off x="4800600" y="4191000"/>
            <a:ext cx="1524000"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Char char="•"/>
            </a:pPr>
            <a:r>
              <a:rPr lang="it-IT" altLang="it-IT" sz="1600" dirty="0"/>
              <a:t> </a:t>
            </a:r>
            <a:r>
              <a:rPr lang="it-IT" altLang="it-IT" sz="1600" i="1" dirty="0" err="1" smtClean="0"/>
              <a:t>Nouvelles</a:t>
            </a:r>
            <a:r>
              <a:rPr lang="it-IT" altLang="it-IT" sz="1600" i="1" dirty="0" smtClean="0"/>
              <a:t> </a:t>
            </a:r>
            <a:r>
              <a:rPr lang="it-IT" altLang="it-IT" sz="1600" i="1" dirty="0" err="1" smtClean="0"/>
              <a:t>entreprises</a:t>
            </a:r>
            <a:r>
              <a:rPr lang="it-IT" altLang="it-IT" sz="1600" i="1" dirty="0" smtClean="0"/>
              <a:t> </a:t>
            </a:r>
            <a:endParaRPr lang="it-IT" altLang="it-IT" sz="1600" i="1" dirty="0"/>
          </a:p>
        </p:txBody>
      </p:sp>
      <p:sp>
        <p:nvSpPr>
          <p:cNvPr id="20" name="Line 22"/>
          <p:cNvSpPr>
            <a:spLocks noChangeShapeType="1"/>
          </p:cNvSpPr>
          <p:nvPr/>
        </p:nvSpPr>
        <p:spPr bwMode="auto">
          <a:xfrm flipH="1">
            <a:off x="6751213" y="1752600"/>
            <a:ext cx="0" cy="3810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21" name="Line 23"/>
          <p:cNvSpPr>
            <a:spLocks noChangeShapeType="1"/>
          </p:cNvSpPr>
          <p:nvPr/>
        </p:nvSpPr>
        <p:spPr bwMode="auto">
          <a:xfrm flipH="1">
            <a:off x="4495800" y="3657600"/>
            <a:ext cx="457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5547" y="162801"/>
            <a:ext cx="896938"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2753" y="236619"/>
            <a:ext cx="195103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7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2000"/>
                                        <p:tgtEl>
                                          <p:spTgt spid="7"/>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lide(fromLeft)">
                                      <p:cBhvr>
                                        <p:cTn id="10" dur="2000"/>
                                        <p:tgtEl>
                                          <p:spTgt spid="9"/>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Left)">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2000"/>
                                        <p:tgtEl>
                                          <p:spTgt spid="8"/>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lide(fromBottom)">
                                      <p:cBhvr>
                                        <p:cTn id="21" dur="2000"/>
                                        <p:tgtEl>
                                          <p:spTgt spid="12"/>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lide(fromBottom)">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lide(fromBottom)">
                                      <p:cBhvr>
                                        <p:cTn id="43" dur="1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slide(fromBottom)">
                                      <p:cBhvr>
                                        <p:cTn id="48" dur="1000"/>
                                        <p:tgtEl>
                                          <p:spTgt spid="15"/>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slide(fromBottom)">
                                      <p:cBhvr>
                                        <p:cTn id="51" dur="1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slide(fromBottom)">
                                      <p:cBhvr>
                                        <p:cTn id="56" dur="1000"/>
                                        <p:tgtEl>
                                          <p:spTgt spid="17"/>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slide(fromBottom)">
                                      <p:cBhvr>
                                        <p:cTn id="59" dur="10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slide(fromBottom)">
                                      <p:cBhvr>
                                        <p:cTn id="64" dur="1000"/>
                                        <p:tgtEl>
                                          <p:spTgt spid="19"/>
                                        </p:tgtEl>
                                      </p:cBhvr>
                                    </p:animEffect>
                                  </p:childTnLst>
                                </p:cTn>
                              </p:par>
                            </p:childTnLst>
                          </p:cTn>
                        </p:par>
                        <p:par>
                          <p:cTn id="65" fill="hold">
                            <p:stCondLst>
                              <p:cond delay="1000"/>
                            </p:stCondLst>
                            <p:childTnLst>
                              <p:par>
                                <p:cTn id="66" presetID="6" presetClass="emph" presetSubtype="0" fill="hold" grpId="1" nodeType="afterEffect">
                                  <p:stCondLst>
                                    <p:cond delay="1000"/>
                                  </p:stCondLst>
                                  <p:childTnLst>
                                    <p:animScale>
                                      <p:cBhvr>
                                        <p:cTn id="67"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animBg="1"/>
      <p:bldP spid="12" grpId="0"/>
      <p:bldP spid="13" grpId="0"/>
      <p:bldP spid="14" grpId="0"/>
      <p:bldP spid="15" grpId="0"/>
      <p:bldP spid="16" grpId="0"/>
      <p:bldP spid="17" grpId="0"/>
      <p:bldP spid="18" grpId="0"/>
      <p:bldP spid="19" grpId="0"/>
      <p:bldP spid="19" grpId="1"/>
      <p:bldP spid="20" grpId="0" animBg="1"/>
      <p:bldP spid="2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Integral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3069</TotalTime>
  <Words>3415</Words>
  <Application>Microsoft Office PowerPoint</Application>
  <PresentationFormat>Personalizzato</PresentationFormat>
  <Paragraphs>462</Paragraphs>
  <Slides>53</Slides>
  <Notes>3</Notes>
  <HiddenSlides>0</HiddenSlides>
  <MMClips>0</MMClips>
  <ScaleCrop>false</ScaleCrop>
  <HeadingPairs>
    <vt:vector size="4" baseType="variant">
      <vt:variant>
        <vt:lpstr>Tema</vt:lpstr>
      </vt:variant>
      <vt:variant>
        <vt:i4>1</vt:i4>
      </vt:variant>
      <vt:variant>
        <vt:lpstr>Titoli diapositive</vt:lpstr>
      </vt:variant>
      <vt:variant>
        <vt:i4>53</vt:i4>
      </vt:variant>
    </vt:vector>
  </HeadingPairs>
  <TitlesOfParts>
    <vt:vector size="54" baseType="lpstr">
      <vt:lpstr>Integrale</vt:lpstr>
      <vt:lpstr>Éduquer à LA création D’ENTREPRISE</vt:lpstr>
      <vt:lpstr>Agenda</vt:lpstr>
      <vt:lpstr> 1. Objectifs de la Présentation </vt:lpstr>
      <vt:lpstr> 2. Terms et Définitions principaux- I</vt:lpstr>
      <vt:lpstr> 2. Terms et Définitions principaux - II</vt:lpstr>
      <vt:lpstr>3. Le Procédé entrepreneurial</vt:lpstr>
      <vt:lpstr>LE NOUVEAU ENTREPRENEURIAT</vt:lpstr>
      <vt:lpstr>Le nouveau entrepreneuriat</vt:lpstr>
      <vt:lpstr>Nouvelles entreprise: une taxonomie</vt:lpstr>
      <vt:lpstr>Les Étapes de la «naissance» d’une nouvelle entreprise</vt:lpstr>
      <vt:lpstr>PHASES DU PROCéDé ENTREPRENEURIAL</vt:lpstr>
      <vt:lpstr>Les capacitÉs entrepreneuriales</vt:lpstr>
      <vt:lpstr>Structure d’un business plan</vt:lpstr>
      <vt:lpstr>LES spin-off</vt:lpstr>
      <vt:lpstr>Spin-off &amp; universitÉ</vt:lpstr>
      <vt:lpstr>La NAISSANCE D’UN SPIN-OFF UNIVERSITAIRE</vt:lpstr>
      <vt:lpstr> 4. Eduquer à la Création d’Entreprise </vt:lpstr>
      <vt:lpstr>Le parcours formatif </vt:lpstr>
      <vt:lpstr>Unité d’apprentissage </vt:lpstr>
      <vt:lpstr>ÉlÉments d’une unitÉ d’apprentissage</vt:lpstr>
      <vt:lpstr>CRITèRES MéTHODOLOGIQUES</vt:lpstr>
      <vt:lpstr>LE PARCOURS FORMATIF POUR L’ENTREPRENEURIAT: UNE HYPOTHèSE</vt:lpstr>
      <vt:lpstr> Modalité d’apprentissage pour un futur entrepreneur</vt:lpstr>
      <vt:lpstr> Eduquer à l’entrepreneuriat signifie diffuser competences</vt:lpstr>
      <vt:lpstr>LES COMPéTENCES TRANSVERSALES</vt:lpstr>
      <vt:lpstr>LES ACTEURS CLéS DU PROCéDé</vt:lpstr>
      <vt:lpstr>professeurs</vt:lpstr>
      <vt:lpstr>Étudiants</vt:lpstr>
      <vt:lpstr>université</vt:lpstr>
      <vt:lpstr>  Institutions Locales, Nationales et Internationales  </vt:lpstr>
      <vt:lpstr>Entreprises existantes</vt:lpstr>
      <vt:lpstr> Méthodologies didactiques Innovantes pour l’entrepreneuriat</vt:lpstr>
      <vt:lpstr> Méthodologies didactiques Innovantes pour l’entrepreneuriat: cooperative learning</vt:lpstr>
      <vt:lpstr> Méthodologies didactiques Innovantes pour l’entrepreneuriat: learning by doing</vt:lpstr>
      <vt:lpstr> Méthodologies didactiques Innovantes pour l’entrepreneuriat: problem solving</vt:lpstr>
      <vt:lpstr> Méthodologies didactiques Innovantes pour l’entrepreneuriat: role playing</vt:lpstr>
      <vt:lpstr> Méthodologies didactiques Innovantes pour l’entrepreneuriat:business game</vt:lpstr>
      <vt:lpstr> ENSEIGNER L’ENTREPRENEURIAT: LE POINT DE VUE DE LA COMMISSION européenne</vt:lpstr>
      <vt:lpstr>The Entrepreneurial Teacher (p. 5) - I</vt:lpstr>
      <vt:lpstr>The Entrepreneurial Teacher (p. 5) - II</vt:lpstr>
      <vt:lpstr> Recurring themes in entrepreneurship education (p. 5) - I</vt:lpstr>
      <vt:lpstr> Recurring themes in entrepreneurship education (p. 5) - II</vt:lpstr>
      <vt:lpstr> Conditions supporting entrepreneurship education (p. 6)</vt:lpstr>
      <vt:lpstr>5. Auto-entrepreneuriat en Maroc</vt:lpstr>
      <vt:lpstr>Éléments macro-économiques principaux </vt:lpstr>
      <vt:lpstr>entrepreneuriat au Maroc: swot ANALYSIS</vt:lpstr>
      <vt:lpstr>CONDITIONS POUR FAVORISER L’ENTREPRENEURIAT EN MAROC</vt:lpstr>
      <vt:lpstr>Organismes pour l’entrpreneuriat</vt:lpstr>
      <vt:lpstr>1. Looly’s</vt:lpstr>
      <vt:lpstr>2. kezakoo</vt:lpstr>
      <vt:lpstr>3. MAPTIA</vt:lpstr>
      <vt:lpstr>6. conclusions</vt:lpstr>
      <vt:lpstr>MERCI POUR  VOTRE ATTENTION!!!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Educare all’imprenditorialità</dc:title>
  <dc:creator>Francesco Schiavone</dc:creator>
  <cp:lastModifiedBy>Roberta</cp:lastModifiedBy>
  <cp:revision>287</cp:revision>
  <dcterms:created xsi:type="dcterms:W3CDTF">2014-11-04T07:12:50Z</dcterms:created>
  <dcterms:modified xsi:type="dcterms:W3CDTF">2014-11-24T11:19:49Z</dcterms:modified>
</cp:coreProperties>
</file>