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02" r:id="rId3"/>
    <p:sldMasterId id="2147483688" r:id="rId4"/>
    <p:sldMasterId id="2147483675" r:id="rId5"/>
    <p:sldMasterId id="2147483662" r:id="rId6"/>
  </p:sldMasterIdLst>
  <p:notesMasterIdLst>
    <p:notesMasterId r:id="rId29"/>
  </p:notesMasterIdLst>
  <p:sldIdLst>
    <p:sldId id="258" r:id="rId7"/>
    <p:sldId id="416" r:id="rId8"/>
    <p:sldId id="415" r:id="rId9"/>
    <p:sldId id="398" r:id="rId10"/>
    <p:sldId id="410" r:id="rId11"/>
    <p:sldId id="417" r:id="rId12"/>
    <p:sldId id="418" r:id="rId13"/>
    <p:sldId id="301" r:id="rId14"/>
    <p:sldId id="419" r:id="rId15"/>
    <p:sldId id="420" r:id="rId16"/>
    <p:sldId id="421" r:id="rId17"/>
    <p:sldId id="422" r:id="rId18"/>
    <p:sldId id="390" r:id="rId19"/>
    <p:sldId id="296" r:id="rId20"/>
    <p:sldId id="310" r:id="rId21"/>
    <p:sldId id="311" r:id="rId22"/>
    <p:sldId id="312" r:id="rId23"/>
    <p:sldId id="381" r:id="rId24"/>
    <p:sldId id="297" r:id="rId25"/>
    <p:sldId id="379" r:id="rId26"/>
    <p:sldId id="423" r:id="rId27"/>
    <p:sldId id="424" r:id="rId2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76" autoAdjust="0"/>
  </p:normalViewPr>
  <p:slideViewPr>
    <p:cSldViewPr>
      <p:cViewPr>
        <p:scale>
          <a:sx n="75" d="100"/>
          <a:sy n="75" d="100"/>
        </p:scale>
        <p:origin x="-2816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46F85-2CD3-4B7E-9CD1-DC4D11AF86CC}" type="datetimeFigureOut">
              <a:rPr lang="en-GB" smtClean="0"/>
              <a:pPr/>
              <a:t>26/2/16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B6EA-F217-416A-9879-DDA793EF40B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FF925-934D-4C67-B00C-D77FE6EF9A4B}" type="slidenum">
              <a:rPr lang="en-US"/>
              <a:pPr/>
              <a:t>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FF925-934D-4C67-B00C-D77FE6EF9A4B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8DBF5-371E-4AFD-921B-96F84326838A}" type="slidenum">
              <a:rPr lang="en-GB"/>
              <a:pPr/>
              <a:t>8</a:t>
            </a:fld>
            <a:endParaRPr lang="en-GB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Incubatee Profile</a:t>
            </a:r>
          </a:p>
          <a:p>
            <a:r>
              <a:rPr lang="en-GB"/>
              <a:t>Interested in the individual and their personal motivation and commitment</a:t>
            </a:r>
          </a:p>
          <a:p>
            <a:r>
              <a:rPr lang="en-GB"/>
              <a:t>Quality  of the business concept ( feasibility, commercial robustness, individual capabilities, etc</a:t>
            </a:r>
            <a:r>
              <a:rPr lang="en-GB" b="1"/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FF925-934D-4C67-B00C-D77FE6EF9A4B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9854-E2A8-4B91-B737-286E5CD6F129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DEFE-2F02-4854-A5CE-41CA808AFB0B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7E1E-1878-48B1-8E3E-3A981FAE8D6D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51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16F-44C2-4F0D-934C-89EA351F501F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9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79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2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B658-EEE3-4E61-91E5-ADB474EF471D}" type="datetime1">
              <a:rPr lang="en-GB" smtClean="0"/>
              <a:pPr/>
              <a:t>26/2/16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9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8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5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0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0E7D-2706-4295-801E-187FA35A9F16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2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809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8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2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5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0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C016-CA98-44DB-B515-B45139CEE724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2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45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809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8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2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393-EAE2-4279-AC8E-BB9D39219B45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5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0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9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2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809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8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A931-0B95-4DB4-A2AD-C3882E63001A}" type="datetime1">
              <a:rPr lang="en-GB" smtClean="0"/>
              <a:pPr/>
              <a:t>26/2/16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2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5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0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9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2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B059-6562-4858-968E-C9CEEAF0CFA8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809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8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2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5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0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F09-1C56-4820-84A6-942C8D0DDA65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920C-8119-4D87-88F0-7D7172CDD946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916F-44C2-4F0D-934C-89EA351F501F}" type="datetime1">
              <a:rPr lang="en-GB" smtClean="0"/>
              <a:pPr/>
              <a:t>26/2/16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24E2-4A2C-49C4-929C-65AB2389430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9" r:id="rId13"/>
    <p:sldLayoutId id="2147483728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PWe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4025" y="115888"/>
            <a:ext cx="88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1028" name="TextBox 3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1029" name="Picture 4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1028" name="TextBox 3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1029" name="Picture 4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84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PWe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4025" y="115888"/>
            <a:ext cx="88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1028" name="TextBox 3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1029" name="Picture 4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84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01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PWe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4025" y="115888"/>
            <a:ext cx="88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1028" name="TextBox 3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1029" name="Picture 4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84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PWe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4025" y="115888"/>
            <a:ext cx="88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1028" name="TextBox 3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1029" name="Picture 4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84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38322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GB" sz="2400" b="1" dirty="0"/>
          </a:p>
          <a:p>
            <a:pPr algn="ctr">
              <a:buFontTx/>
              <a:buNone/>
            </a:pPr>
            <a:r>
              <a:rPr lang="fr-FR" sz="4200" b="1" dirty="0" smtClean="0"/>
              <a:t>Pour quoi</a:t>
            </a:r>
          </a:p>
          <a:p>
            <a:pPr algn="ctr">
              <a:buFontTx/>
              <a:buNone/>
            </a:pPr>
            <a:r>
              <a:rPr lang="fr-FR" sz="4200" b="1" dirty="0" smtClean="0"/>
              <a:t>Start-up Centres dans vos Universit</a:t>
            </a:r>
            <a:r>
              <a:rPr lang="fr-FR" sz="4200" b="1" dirty="0" smtClean="0"/>
              <a:t>é</a:t>
            </a:r>
            <a:r>
              <a:rPr lang="fr-FR" sz="4200" b="1" dirty="0" smtClean="0"/>
              <a:t>s?</a:t>
            </a:r>
          </a:p>
          <a:p>
            <a:pPr algn="ctr">
              <a:buFontTx/>
              <a:buNone/>
            </a:pPr>
            <a:r>
              <a:rPr lang="fr-FR" sz="4200" b="1" dirty="0" err="1" smtClean="0"/>
              <a:t>Present</a:t>
            </a:r>
            <a:r>
              <a:rPr lang="fr-FR" sz="4200" b="1" dirty="0" err="1" smtClean="0"/>
              <a:t>é</a:t>
            </a:r>
            <a:r>
              <a:rPr lang="fr-FR" sz="4200" b="1" dirty="0" smtClean="0"/>
              <a:t> par </a:t>
            </a:r>
            <a:r>
              <a:rPr lang="fr-FR" sz="4200" b="1" dirty="0" smtClean="0"/>
              <a:t>Dr Tim </a:t>
            </a:r>
            <a:r>
              <a:rPr lang="fr-FR" sz="4200" b="1" dirty="0" err="1" smtClean="0"/>
              <a:t>Coole</a:t>
            </a:r>
            <a:endParaRPr lang="fr-FR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Business Awareness</a:t>
            </a:r>
          </a:p>
          <a:p>
            <a:r>
              <a:rPr lang="fr-FR" altLang="en-US" dirty="0" smtClean="0"/>
              <a:t>Génération des id</a:t>
            </a:r>
            <a:r>
              <a:rPr lang="fr-FR" altLang="en-US" dirty="0" smtClean="0"/>
              <a:t>ées </a:t>
            </a:r>
            <a:endParaRPr lang="fr-FR" altLang="en-US" dirty="0" smtClean="0"/>
          </a:p>
          <a:p>
            <a:r>
              <a:rPr lang="fr-FR" altLang="en-US" dirty="0" smtClean="0"/>
              <a:t>Id</a:t>
            </a:r>
            <a:r>
              <a:rPr lang="fr-FR" altLang="en-US" dirty="0" smtClean="0"/>
              <a:t>ée</a:t>
            </a:r>
            <a:r>
              <a:rPr lang="fr-FR" altLang="en-US" dirty="0" smtClean="0"/>
              <a:t> contrast</a:t>
            </a:r>
            <a:r>
              <a:rPr lang="fr-FR" altLang="en-US" dirty="0" smtClean="0"/>
              <a:t>é</a:t>
            </a:r>
            <a:endParaRPr lang="fr-FR" altLang="en-US" dirty="0" smtClean="0"/>
          </a:p>
          <a:p>
            <a:r>
              <a:rPr lang="en-GB" altLang="en-US" dirty="0" smtClean="0"/>
              <a:t>Business </a:t>
            </a:r>
            <a:r>
              <a:rPr lang="en-GB" altLang="en-US" dirty="0"/>
              <a:t>Feasibility &amp; Planning</a:t>
            </a:r>
          </a:p>
          <a:p>
            <a:r>
              <a:rPr lang="en-GB" altLang="en-US" dirty="0"/>
              <a:t>Functional Specialisms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2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 err="1" smtClean="0"/>
              <a:t>Appui</a:t>
            </a:r>
            <a:r>
              <a:rPr lang="en-GB" altLang="en-US" b="1" dirty="0" smtClean="0"/>
              <a:t> et support financi</a:t>
            </a:r>
            <a:r>
              <a:rPr lang="en-GB" altLang="en-US" b="1" dirty="0"/>
              <a:t>e</a:t>
            </a:r>
            <a:r>
              <a:rPr lang="en-GB" altLang="en-US" b="1" dirty="0" smtClean="0"/>
              <a:t>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altLang="en-US" dirty="0" smtClean="0"/>
              <a:t>“On site” conseiller qui donne</a:t>
            </a:r>
            <a:r>
              <a:rPr lang="fr-FR" altLang="en-US" dirty="0" smtClean="0"/>
              <a:t> accès aux fonds</a:t>
            </a:r>
            <a:r>
              <a:rPr lang="fr-FR" alt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Network </a:t>
            </a:r>
            <a:r>
              <a:rPr lang="fr-FR" altLang="en-US" dirty="0" smtClean="0"/>
              <a:t>de</a:t>
            </a:r>
            <a:r>
              <a:rPr lang="fr-FR" altLang="en-US" dirty="0" smtClean="0"/>
              <a:t> Business </a:t>
            </a:r>
            <a:r>
              <a:rPr lang="fr-FR" altLang="en-US" dirty="0" err="1" smtClean="0"/>
              <a:t>Angels</a:t>
            </a:r>
            <a:r>
              <a:rPr lang="fr-FR" alt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altLang="en-US" dirty="0" err="1" smtClean="0"/>
              <a:t>Committed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bank</a:t>
            </a:r>
            <a:r>
              <a:rPr lang="fr-FR" altLang="en-US" dirty="0" smtClean="0"/>
              <a:t> managers 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A</a:t>
            </a:r>
            <a:r>
              <a:rPr lang="fr-FR" altLang="en-US" dirty="0" smtClean="0"/>
              <a:t>vocats</a:t>
            </a:r>
            <a:r>
              <a:rPr lang="fr-FR" altLang="en-US" dirty="0" smtClean="0"/>
              <a:t> Commerciaux pour négocier</a:t>
            </a:r>
            <a:endParaRPr lang="fr-FR" altLang="en-US" dirty="0" smtClean="0"/>
          </a:p>
          <a:p>
            <a:pPr>
              <a:lnSpc>
                <a:spcPct val="80000"/>
              </a:lnSpc>
            </a:pPr>
            <a:r>
              <a:rPr lang="fr-FR" altLang="en-US" dirty="0" smtClean="0"/>
              <a:t>Entrepreneurial </a:t>
            </a:r>
            <a:r>
              <a:rPr lang="fr-FR" altLang="en-US" dirty="0" err="1" smtClean="0"/>
              <a:t>accountants</a:t>
            </a:r>
            <a:r>
              <a:rPr lang="fr-FR" altLang="en-US" dirty="0" smtClean="0"/>
              <a:t> to match businesses to </a:t>
            </a:r>
            <a:r>
              <a:rPr lang="fr-FR" altLang="en-US" dirty="0" err="1" smtClean="0"/>
              <a:t>their</a:t>
            </a:r>
            <a:r>
              <a:rPr lang="fr-FR" altLang="en-US" dirty="0" smtClean="0"/>
              <a:t> clients’ </a:t>
            </a:r>
            <a:r>
              <a:rPr lang="fr-FR" altLang="en-US" dirty="0" err="1" smtClean="0"/>
              <a:t>funds</a:t>
            </a:r>
            <a:r>
              <a:rPr lang="fr-FR" alt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Subvention aux </a:t>
            </a:r>
            <a:r>
              <a:rPr lang="fr-FR" altLang="en-US" dirty="0" smtClean="0"/>
              <a:t>étudiants</a:t>
            </a:r>
            <a:endParaRPr lang="fr-FR" altLang="en-US" dirty="0" smtClean="0"/>
          </a:p>
          <a:p>
            <a:pPr>
              <a:lnSpc>
                <a:spcPct val="80000"/>
              </a:lnSpc>
            </a:pPr>
            <a:r>
              <a:rPr lang="fr-FR" altLang="en-US" dirty="0" smtClean="0"/>
              <a:t>Prouve de Concept Fonds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Fonds pour de bonnes id</a:t>
            </a:r>
            <a:r>
              <a:rPr lang="fr-FR" altLang="en-US" dirty="0" smtClean="0"/>
              <a:t>ées</a:t>
            </a:r>
            <a:endParaRPr lang="fr-FR" altLang="en-US" dirty="0" smtClean="0"/>
          </a:p>
          <a:p>
            <a:pPr>
              <a:lnSpc>
                <a:spcPct val="80000"/>
              </a:lnSpc>
            </a:pPr>
            <a:r>
              <a:rPr lang="fr-FR" altLang="en-US" dirty="0" smtClean="0"/>
              <a:t>Régional Venture Capital Fonds</a:t>
            </a:r>
            <a:endParaRPr lang="fr-FR" altLang="en-US" sz="3600" b="1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b="1" dirty="0" smtClean="0"/>
              <a:t>Un</a:t>
            </a:r>
            <a:r>
              <a:rPr lang="fr-FR" altLang="en-US" b="1" dirty="0" smtClean="0"/>
              <a:t> pack complet</a:t>
            </a:r>
            <a:r>
              <a:rPr lang="fr-FR" altLang="en-US" b="1" dirty="0" smtClean="0"/>
              <a:t> à tous les niveaux pour appuyer la croissance de busines</a:t>
            </a:r>
            <a:r>
              <a:rPr lang="fr-FR" altLang="en-US" b="1" dirty="0" smtClean="0"/>
              <a:t>s basé sur des standards et valeurs</a:t>
            </a:r>
            <a:endParaRPr lang="fr-FR" alt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5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4705"/>
            <a:ext cx="8229600" cy="42484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600" b="1" dirty="0" smtClean="0"/>
              <a:t>Comment doit </a:t>
            </a:r>
            <a:r>
              <a:rPr lang="fr-FR" sz="4600" b="1" dirty="0" smtClean="0"/>
              <a:t>être la culture universitaire? </a:t>
            </a:r>
            <a:r>
              <a:rPr lang="fr-FR" sz="4600" b="1" dirty="0" smtClean="0"/>
              <a:t>:-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sz="3200" dirty="0" smtClean="0"/>
              <a:t>Professionnelle</a:t>
            </a:r>
          </a:p>
          <a:p>
            <a:r>
              <a:rPr lang="fr-FR" dirty="0" smtClean="0"/>
              <a:t>Avec des ressources</a:t>
            </a:r>
          </a:p>
          <a:p>
            <a:r>
              <a:rPr lang="fr-FR" sz="3200" dirty="0" smtClean="0"/>
              <a:t>Honn</a:t>
            </a:r>
            <a:r>
              <a:rPr lang="fr-FR" sz="3200" dirty="0" smtClean="0"/>
              <a:t>ê</a:t>
            </a:r>
            <a:r>
              <a:rPr lang="fr-FR" sz="3200" dirty="0" smtClean="0"/>
              <a:t>te, confidente</a:t>
            </a:r>
            <a:r>
              <a:rPr lang="fr-FR" dirty="0" smtClean="0"/>
              <a:t> &amp; respectant</a:t>
            </a:r>
          </a:p>
          <a:p>
            <a:r>
              <a:rPr lang="fr-FR" dirty="0" smtClean="0"/>
              <a:t>Avec des valeurs</a:t>
            </a:r>
          </a:p>
          <a:p>
            <a:r>
              <a:rPr lang="fr-FR" dirty="0" smtClean="0"/>
              <a:t>D’</a:t>
            </a:r>
            <a:r>
              <a:rPr lang="fr-FR" dirty="0" smtClean="0"/>
              <a:t>écoute, attentionné et qui donne support mais jamais très exagérée </a:t>
            </a:r>
          </a:p>
          <a:p>
            <a:r>
              <a:rPr lang="fr-FR" dirty="0" smtClean="0"/>
              <a:t>Amusante et </a:t>
            </a:r>
            <a:r>
              <a:rPr lang="fr-FR" dirty="0" err="1" smtClean="0"/>
              <a:t>welcoming</a:t>
            </a:r>
            <a:endParaRPr lang="fr-F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827584" y="333375"/>
            <a:ext cx="7118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19. Example of a website:-  WWW.BUSINESS-START-UP.BIZ</a:t>
            </a:r>
            <a:endParaRPr lang="en-GB" b="1" dirty="0"/>
          </a:p>
        </p:txBody>
      </p:sp>
      <p:pic>
        <p:nvPicPr>
          <p:cNvPr id="100355" name="Picture 3" descr="website00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5688013" cy="4924425"/>
          </a:xfrm>
          <a:noFill/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5733256"/>
            <a:ext cx="9144000" cy="1124744"/>
            <a:chOff x="0" y="5589240"/>
            <a:chExt cx="9144000" cy="1268760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 dirty="0" smtClean="0"/>
              <a:t>Engagement avec la Communaut</a:t>
            </a:r>
            <a:r>
              <a:rPr lang="fr-FR" sz="3600" b="1" dirty="0" smtClean="0"/>
              <a:t>é</a:t>
            </a:r>
            <a:endParaRPr lang="fr-FR" sz="3600" b="1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5700" name="Picture 4" descr="harrogate_lou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7416800" cy="412591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600" b="1" dirty="0" smtClean="0"/>
              <a:t>Un lieu o</a:t>
            </a:r>
            <a:r>
              <a:rPr lang="fr-FR" sz="3600" b="1" dirty="0" smtClean="0"/>
              <a:t>ù</a:t>
            </a:r>
            <a:r>
              <a:rPr lang="fr-FR" sz="3600" b="1" dirty="0" smtClean="0"/>
              <a:t> </a:t>
            </a:r>
            <a:r>
              <a:rPr lang="fr-FR" sz="3600" b="1" dirty="0" smtClean="0"/>
              <a:t>être entrepreneur</a:t>
            </a:r>
            <a:endParaRPr lang="fr-FR" sz="3600" b="1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6724" name="Picture 4" descr="BBC%20Build%20Lou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7920038" cy="47688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b="1" dirty="0" smtClean="0"/>
              <a:t>Centre </a:t>
            </a:r>
            <a:r>
              <a:rPr lang="en-GB" sz="3600" b="1" dirty="0" err="1" smtClean="0"/>
              <a:t>d’affaires</a:t>
            </a:r>
            <a:endParaRPr lang="en-GB" sz="3600" b="1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287748" name="Picture 4" descr="BBC%20Build%20ca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848600" cy="42354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COMPETITIONS </a:t>
            </a:r>
            <a:r>
              <a:rPr lang="en-GB" sz="1800" b="1" dirty="0" smtClean="0">
                <a:solidFill>
                  <a:schemeClr val="tx1"/>
                </a:solidFill>
              </a:rPr>
              <a:t>entre </a:t>
            </a:r>
            <a:r>
              <a:rPr lang="en-GB" sz="1800" b="1" dirty="0" err="1" smtClean="0">
                <a:solidFill>
                  <a:schemeClr val="tx1"/>
                </a:solidFill>
              </a:rPr>
              <a:t>Universit</a:t>
            </a:r>
            <a:r>
              <a:rPr lang="en-GB" sz="1800" b="1" dirty="0" err="1" smtClean="0">
                <a:solidFill>
                  <a:schemeClr val="tx1"/>
                </a:solidFill>
              </a:rPr>
              <a:t>é</a:t>
            </a:r>
            <a:r>
              <a:rPr lang="en-GB" sz="1800" b="1" dirty="0" err="1" smtClean="0">
                <a:solidFill>
                  <a:schemeClr val="tx1"/>
                </a:solidFill>
              </a:rPr>
              <a:t>s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330755" name="Picture 3" descr="website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25538"/>
            <a:ext cx="5256213" cy="4700587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/>
              <a:t>Un</a:t>
            </a:r>
            <a:r>
              <a:rPr lang="en-US" sz="3600" b="1" dirty="0" smtClean="0"/>
              <a:t> </a:t>
            </a:r>
            <a:r>
              <a:rPr lang="en-US" sz="3600" b="1" dirty="0" smtClean="0"/>
              <a:t>showcase </a:t>
            </a:r>
            <a:r>
              <a:rPr lang="en-US" sz="3600" b="1" dirty="0" smtClean="0"/>
              <a:t>de</a:t>
            </a:r>
            <a:r>
              <a:rPr lang="en-US" sz="3600" b="1" dirty="0" smtClean="0"/>
              <a:t> </a:t>
            </a:r>
            <a:r>
              <a:rPr lang="en-US" sz="3600" b="1" dirty="0" smtClean="0"/>
              <a:t>talent? </a:t>
            </a:r>
            <a:endParaRPr lang="en-US" sz="3600" b="1" dirty="0"/>
          </a:p>
        </p:txBody>
      </p:sp>
      <p:pic>
        <p:nvPicPr>
          <p:cNvPr id="325635" name="Picture 3" descr="talent_showcase_for_p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776"/>
            <a:ext cx="8280400" cy="5445224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30375"/>
            <a:ext cx="8229600" cy="38322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GB" sz="2400" b="1" dirty="0"/>
          </a:p>
          <a:p>
            <a:pPr algn="ctr">
              <a:buFontTx/>
              <a:buNone/>
            </a:pPr>
            <a:r>
              <a:rPr lang="fr-FR" sz="4200" b="1" dirty="0" smtClean="0"/>
              <a:t>Comment </a:t>
            </a:r>
            <a:r>
              <a:rPr lang="fr-FR" sz="4200" b="1" dirty="0" err="1" smtClean="0"/>
              <a:t>developer</a:t>
            </a:r>
            <a:r>
              <a:rPr lang="fr-FR" sz="4200" b="1" dirty="0" smtClean="0"/>
              <a:t> </a:t>
            </a:r>
            <a:r>
              <a:rPr lang="fr-FR" sz="4200" b="1" dirty="0" smtClean="0"/>
              <a:t>Start-ups centres dans vos Universit</a:t>
            </a:r>
            <a:r>
              <a:rPr lang="fr-FR" sz="4200" b="1" dirty="0" smtClean="0"/>
              <a:t>é</a:t>
            </a:r>
            <a:r>
              <a:rPr lang="fr-FR" sz="4200" b="1" dirty="0" smtClean="0"/>
              <a:t>s?</a:t>
            </a:r>
            <a:endParaRPr lang="fr-FR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5589240"/>
            <a:ext cx="9144000" cy="1268412"/>
            <a:chOff x="0" y="5589240"/>
            <a:chExt cx="9144000" cy="126876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4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600" b="1" dirty="0" smtClean="0">
                <a:latin typeface="Calibri" pitchFamily="34" charset="0"/>
              </a:rPr>
              <a:t>Des histoires de Succès</a:t>
            </a:r>
            <a:endParaRPr lang="fr-FR" sz="3600" b="1" dirty="0">
              <a:latin typeface="Calibri" pitchFamily="34" charset="0"/>
            </a:endParaRPr>
          </a:p>
        </p:txBody>
      </p:sp>
      <p:pic>
        <p:nvPicPr>
          <p:cNvPr id="319491" name="Picture 3" descr="scan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4825"/>
            <a:ext cx="3960812" cy="3536950"/>
          </a:xfrm>
          <a:noFill/>
        </p:spPr>
      </p:pic>
      <p:pic>
        <p:nvPicPr>
          <p:cNvPr id="319492" name="Picture 4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74825"/>
            <a:ext cx="3881438" cy="3514725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Embedded Enterprise </a:t>
            </a: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Teaching, Learning &amp; Employability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/>
              <a:t>through: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Enterprise Café: resources and interaction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Faculty Pioneers &amp; Enterprise Fellows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Curriculum Evaluation and Scholarly Research projects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Staff Development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Curriculum Projects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Student Placements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/>
              <a:t>Student Work and Talent Showcased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Des Questions Essentielles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Quelles </a:t>
            </a:r>
            <a:r>
              <a:rPr lang="fr-FR" dirty="0" smtClean="0"/>
              <a:t>sont les plus grandes barrières que votre Universit</a:t>
            </a:r>
            <a:r>
              <a:rPr lang="fr-FR" dirty="0" smtClean="0"/>
              <a:t>é a besoin de surpasser?</a:t>
            </a:r>
          </a:p>
          <a:p>
            <a:r>
              <a:rPr lang="fr-FR" dirty="0" smtClean="0"/>
              <a:t> Quelles sont les plus grandes barrières que les </a:t>
            </a:r>
            <a:r>
              <a:rPr lang="fr-FR" dirty="0" smtClean="0"/>
              <a:t>étudiants </a:t>
            </a:r>
            <a:r>
              <a:rPr lang="fr-FR" dirty="0" smtClean="0"/>
              <a:t> et diplômés</a:t>
            </a:r>
            <a:r>
              <a:rPr lang="fr-FR" dirty="0" smtClean="0"/>
              <a:t> doivent surpasser pour devenir entrepreneurs de succès</a:t>
            </a:r>
            <a:r>
              <a:rPr lang="fr-FR" dirty="0" smtClean="0"/>
              <a:t>?</a:t>
            </a:r>
          </a:p>
          <a:p>
            <a:r>
              <a:rPr lang="fr-FR" dirty="0" smtClean="0"/>
              <a:t>Quelle est la situation courante dans votre Universit</a:t>
            </a:r>
            <a:r>
              <a:rPr lang="fr-FR" dirty="0" smtClean="0"/>
              <a:t>é</a:t>
            </a:r>
            <a:r>
              <a:rPr lang="fr-FR" dirty="0" smtClean="0"/>
              <a:t>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experience</a:t>
            </a:r>
            <a:r>
              <a:rPr lang="fr-FR" dirty="0" smtClean="0"/>
              <a:t> de Royaume Uni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Comment d</a:t>
            </a:r>
            <a:r>
              <a:rPr lang="fr-FR" dirty="0" smtClean="0"/>
              <a:t>é</a:t>
            </a:r>
            <a:r>
              <a:rPr lang="fr-FR" dirty="0" smtClean="0"/>
              <a:t>marrer?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Quels sont les tensions/barrières?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Qu’est ce que c’est une organisation entrepreneuriale?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Quelles sont les bénéfices</a:t>
            </a:r>
            <a:r>
              <a:rPr lang="fr-FR" dirty="0" smtClean="0"/>
              <a:t> d’être engagé?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Est-ce que nous sommes capables? ,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Est-ce que nous voulons être propriétaires?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Est-ce que nous sommes un projet crédible?</a:t>
            </a: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Quelle est la meilleure mani</a:t>
            </a:r>
            <a:r>
              <a:rPr lang="fr-FR" dirty="0" smtClean="0"/>
              <a:t>ère de nous approcher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611560" y="79375"/>
            <a:ext cx="8136904" cy="701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Sommes-nous une Universit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Entrepreneuriale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2400" b="1" dirty="0" smtClean="0"/>
              <a:t>Peuvent les Universit</a:t>
            </a:r>
            <a:r>
              <a:rPr lang="fr-FR" sz="2400" b="1" dirty="0" smtClean="0"/>
              <a:t>és s’adapter</a:t>
            </a:r>
            <a:r>
              <a:rPr lang="fr-FR" sz="2400" b="1" dirty="0" smtClean="0"/>
              <a:t>? Il faut un changement organisationnel?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>
                <a:latin typeface="Times New Roman" pitchFamily="18" charset="0"/>
              </a:rPr>
              <a:t> </a:t>
            </a:r>
            <a:r>
              <a:rPr lang="fr-FR" sz="2400" dirty="0" smtClean="0"/>
              <a:t>Entrepreneurial v Manageriel design/culture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 Rééquilibrer</a:t>
            </a:r>
            <a:r>
              <a:rPr lang="fr-FR" sz="2400" dirty="0" smtClean="0"/>
              <a:t> “</a:t>
            </a:r>
            <a:r>
              <a:rPr lang="fr-FR" sz="2400" dirty="0" smtClean="0"/>
              <a:t>stakeholder” relations/valeurs?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 Devenant des organisations</a:t>
            </a:r>
            <a:r>
              <a:rPr lang="fr-FR" sz="2400" dirty="0" smtClean="0"/>
              <a:t> en train d’apprendre et qui ont appris</a:t>
            </a:r>
            <a:endParaRPr lang="fr-FR" sz="2400" dirty="0" smtClean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 Recherche/développement v Recherche/publication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 </a:t>
            </a:r>
            <a:r>
              <a:rPr lang="fr-FR" sz="2400" dirty="0" smtClean="0"/>
              <a:t>T</a:t>
            </a:r>
            <a:r>
              <a:rPr lang="fr-FR" sz="2400" dirty="0" smtClean="0"/>
              <a:t>ypologies de personnel et compensations ?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Enseignants v personnel administratif v consultant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FR" sz="2400" dirty="0" smtClean="0"/>
              <a:t> Contrat avec </a:t>
            </a:r>
            <a:r>
              <a:rPr lang="fr-FR" sz="2400" dirty="0" smtClean="0"/>
              <a:t>les </a:t>
            </a:r>
            <a:r>
              <a:rPr lang="fr-FR" sz="2400" dirty="0" smtClean="0"/>
              <a:t>étudiants</a:t>
            </a:r>
            <a:r>
              <a:rPr lang="fr-FR" sz="2400" dirty="0" smtClean="0"/>
              <a:t>?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Open door to entrepreneurs and IPR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36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765175"/>
            <a:ext cx="6481763" cy="1209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fr-FR" sz="3600" dirty="0" smtClean="0"/>
              <a:t>Quels sont les tensions/barri</a:t>
            </a:r>
            <a:r>
              <a:rPr lang="fr-FR" sz="3600" dirty="0" smtClean="0"/>
              <a:t>è</a:t>
            </a:r>
            <a:r>
              <a:rPr lang="fr-FR" sz="3600" dirty="0" smtClean="0"/>
              <a:t>res?</a:t>
            </a:r>
            <a:endParaRPr lang="fr-FR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1844824"/>
            <a:ext cx="6861175" cy="3346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fr-FR" sz="2400" dirty="0" smtClean="0"/>
              <a:t>C’est difficile de trouver, cr</a:t>
            </a:r>
            <a:r>
              <a:rPr lang="fr-FR" sz="2400" dirty="0" smtClean="0"/>
              <a:t>éer des idées et reconnaître les opportunités. Être tout seul et se maintenir motivé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Construire de la confiance </a:t>
            </a:r>
          </a:p>
          <a:p>
            <a:r>
              <a:rPr lang="fr-FR" sz="2400" dirty="0" smtClean="0"/>
              <a:t>Avoir l’habilit</a:t>
            </a:r>
            <a:r>
              <a:rPr lang="fr-FR" sz="2400" dirty="0" smtClean="0"/>
              <a:t>é et la détresse to gérer votre business </a:t>
            </a:r>
          </a:p>
          <a:p>
            <a:r>
              <a:rPr lang="fr-FR" sz="2400" dirty="0" smtClean="0"/>
              <a:t>Développer des networks et trouver des clients </a:t>
            </a:r>
          </a:p>
          <a:p>
            <a:r>
              <a:rPr lang="fr-FR" sz="2400" dirty="0" smtClean="0"/>
              <a:t>“Se battre” pour trouver des capitaux –La  Banks ne donne pas facilement des pr</a:t>
            </a:r>
            <a:r>
              <a:rPr lang="fr-FR" sz="2400" dirty="0" smtClean="0"/>
              <a:t>êts</a:t>
            </a:r>
            <a:endParaRPr lang="fr-FR" sz="2400" dirty="0" smtClean="0"/>
          </a:p>
          <a:p>
            <a:r>
              <a:rPr lang="fr-FR" sz="2400" dirty="0" smtClean="0"/>
              <a:t>Les risques sont tr</a:t>
            </a:r>
            <a:r>
              <a:rPr lang="fr-FR" sz="2400" dirty="0" smtClean="0"/>
              <a:t>ès </a:t>
            </a:r>
            <a:r>
              <a:rPr lang="fr-FR" sz="2400" dirty="0" smtClean="0"/>
              <a:t>grands</a:t>
            </a:r>
          </a:p>
          <a:p>
            <a:r>
              <a:rPr lang="fr-FR" sz="2400" dirty="0" smtClean="0"/>
              <a:t>Les aspects légaux </a:t>
            </a:r>
          </a:p>
          <a:p>
            <a:pPr>
              <a:buFont typeface="Wingdings" pitchFamily="2" charset="2"/>
              <a:buChar char="Ø"/>
            </a:pPr>
            <a:endParaRPr lang="en-GB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 dirty="0" smtClean="0"/>
              <a:t>Exemple: Business Start-Up @ </a:t>
            </a:r>
            <a:r>
              <a:rPr lang="fr-FR" altLang="en-US" b="1" dirty="0" err="1" smtClean="0"/>
              <a:t>Bucks</a:t>
            </a:r>
            <a:r>
              <a:rPr lang="fr-FR" altLang="en-US" b="1" dirty="0" smtClean="0"/>
              <a:t> Uni.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en-US" b="1" dirty="0" smtClean="0"/>
              <a:t>Nos buts</a:t>
            </a:r>
          </a:p>
          <a:p>
            <a:pPr>
              <a:lnSpc>
                <a:spcPct val="90000"/>
              </a:lnSpc>
            </a:pPr>
            <a:r>
              <a:rPr lang="fr-FR" altLang="en-US" dirty="0" smtClean="0"/>
              <a:t>Augmenter la conscience de l’entrepreneuriat</a:t>
            </a:r>
          </a:p>
          <a:p>
            <a:pPr>
              <a:lnSpc>
                <a:spcPct val="90000"/>
              </a:lnSpc>
            </a:pPr>
            <a:r>
              <a:rPr lang="fr-FR" altLang="en-US" dirty="0" smtClean="0"/>
              <a:t>Donner des services d’appui aux </a:t>
            </a:r>
            <a:r>
              <a:rPr lang="fr-FR" altLang="en-US" dirty="0" smtClean="0"/>
              <a:t>étudiants et diplômés qui considèrent l’auto-emploi comme sa carrière professionnelle</a:t>
            </a:r>
            <a:endParaRPr lang="fr-FR" altLang="en-US" dirty="0" smtClean="0"/>
          </a:p>
          <a:p>
            <a:pPr>
              <a:lnSpc>
                <a:spcPct val="90000"/>
              </a:lnSpc>
            </a:pPr>
            <a:r>
              <a:rPr lang="fr-FR" altLang="en-US" dirty="0" smtClean="0"/>
              <a:t>Enseigner aux </a:t>
            </a:r>
            <a:r>
              <a:rPr lang="fr-FR" altLang="en-US" dirty="0" smtClean="0"/>
              <a:t>étudiants les habilités entrepreneurial et de business qui vont renforcer son profil</a:t>
            </a:r>
            <a:r>
              <a:rPr lang="fr-FR" altLang="en-US" dirty="0" smtClean="0"/>
              <a:t>e de travail</a:t>
            </a:r>
            <a:endParaRPr lang="fr-FR" alt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Services </a:t>
            </a:r>
            <a:r>
              <a:rPr lang="en-GB" altLang="en-US" b="1" dirty="0" err="1" smtClean="0"/>
              <a:t>offerts</a:t>
            </a:r>
            <a:r>
              <a:rPr lang="en-GB" altLang="en-US" b="1" dirty="0" smtClean="0"/>
              <a:t> aux </a:t>
            </a:r>
            <a:r>
              <a:rPr lang="en-GB" altLang="en-US" b="1" dirty="0" err="1" smtClean="0"/>
              <a:t>diplom</a:t>
            </a:r>
            <a:r>
              <a:rPr lang="en-GB" altLang="en-US" b="1" dirty="0" err="1" smtClean="0"/>
              <a:t>és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Business  &amp; Personnel d’</a:t>
            </a:r>
            <a:r>
              <a:rPr lang="fr-FR" altLang="en-US" dirty="0" smtClean="0"/>
              <a:t>é</a:t>
            </a:r>
            <a:r>
              <a:rPr lang="fr-FR" altLang="en-US" dirty="0" smtClean="0"/>
              <a:t>v</a:t>
            </a:r>
            <a:r>
              <a:rPr lang="fr-FR" altLang="en-US" dirty="0" smtClean="0"/>
              <a:t>aluation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Accès </a:t>
            </a:r>
            <a:r>
              <a:rPr lang="fr-FR" altLang="en-US" dirty="0" smtClean="0"/>
              <a:t>aux Services financiers</a:t>
            </a:r>
            <a:r>
              <a:rPr lang="fr-FR" altLang="en-US" dirty="0" smtClean="0"/>
              <a:t> </a:t>
            </a:r>
            <a:endParaRPr lang="fr-FR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Mentor Financier </a:t>
            </a:r>
            <a:r>
              <a:rPr lang="fr-FR" altLang="en-US" dirty="0" smtClean="0"/>
              <a:t>&amp; Expert Professionnel</a:t>
            </a:r>
            <a:endParaRPr lang="fr-FR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On-site </a:t>
            </a:r>
            <a:r>
              <a:rPr lang="fr-FR" altLang="en-US" dirty="0" err="1" smtClean="0"/>
              <a:t>counselling</a:t>
            </a:r>
            <a:endParaRPr lang="fr-FR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Training Programmes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Entrepreneurs’ network,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Networking Events &amp; Opportunit</a:t>
            </a:r>
            <a:r>
              <a:rPr lang="fr-FR" altLang="en-US" dirty="0" smtClean="0"/>
              <a:t>é</a:t>
            </a:r>
            <a:r>
              <a:rPr lang="fr-FR" altLang="en-US" dirty="0" smtClean="0"/>
              <a:t>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Facilit</a:t>
            </a:r>
            <a:r>
              <a:rPr lang="fr-FR" altLang="en-US" dirty="0" smtClean="0"/>
              <a:t>é</a:t>
            </a:r>
            <a:r>
              <a:rPr lang="fr-FR" altLang="en-US" dirty="0" smtClean="0"/>
              <a:t>s aux Incubateurs</a:t>
            </a:r>
            <a:endParaRPr lang="fr-FR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err="1" smtClean="0"/>
              <a:t>Competitions</a:t>
            </a:r>
            <a:r>
              <a:rPr lang="fr-FR" altLang="en-US" dirty="0" smtClean="0"/>
              <a:t> &amp; </a:t>
            </a:r>
            <a:r>
              <a:rPr lang="fr-FR" altLang="en-US" dirty="0" err="1" smtClean="0"/>
              <a:t>Elevator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Pitches</a:t>
            </a:r>
            <a:endParaRPr lang="fr-FR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Embedded Learning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 smtClean="0"/>
              <a:t>Facilit</a:t>
            </a:r>
            <a:r>
              <a:rPr lang="fr-FR" altLang="en-US" dirty="0" smtClean="0"/>
              <a:t>és</a:t>
            </a:r>
            <a:endParaRPr lang="fr-FR" alt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5288" y="332657"/>
            <a:ext cx="8137152" cy="10087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Combien des services l’universit</a:t>
            </a:r>
            <a:r>
              <a:rPr lang="fr-FR" sz="2800" b="1" dirty="0" smtClean="0">
                <a:solidFill>
                  <a:schemeClr val="tx1"/>
                </a:solidFill>
              </a:rPr>
              <a:t>é doit fournir</a:t>
            </a:r>
            <a:r>
              <a:rPr lang="fr-FR" sz="2800" b="1" dirty="0" smtClean="0">
                <a:solidFill>
                  <a:schemeClr val="tx1"/>
                </a:solidFill>
              </a:rPr>
              <a:t>? </a:t>
            </a:r>
            <a:endParaRPr lang="fr-FR" sz="4800" i="1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908721"/>
            <a:ext cx="6761162" cy="47525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l">
              <a:lnSpc>
                <a:spcPct val="80000"/>
              </a:lnSpc>
            </a:pPr>
            <a:endParaRPr lang="en-GB" sz="2400" dirty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Business  &amp; Personal Appraisal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Access to Finance &amp; Professional Services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Expert mentors &amp; business support.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On-site counselling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Training Programmes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Entrepreneurs’ network,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Networking Events &amp; Opportunities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Incubation Facilities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Competitions &amp; Elevator Pitches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Embedded Learning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Facilities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Proof of concept funding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Workshops</a:t>
            </a:r>
            <a:endParaRPr lang="en-GB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GB" sz="500" dirty="0"/>
          </a:p>
          <a:p>
            <a:pPr algn="l">
              <a:lnSpc>
                <a:spcPct val="90000"/>
              </a:lnSpc>
            </a:pPr>
            <a:endParaRPr lang="en-GB" sz="500" dirty="0"/>
          </a:p>
          <a:p>
            <a:pPr>
              <a:lnSpc>
                <a:spcPct val="80000"/>
              </a:lnSpc>
            </a:pPr>
            <a:endParaRPr lang="en-GB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BUCKS Martyn Robertson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621523"/>
            <a:ext cx="9144000" cy="1263862"/>
            <a:chOff x="0" y="5300094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300094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5701408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altLang="en-US" b="1" dirty="0" smtClean="0"/>
              <a:t>Ce que nous avons fait..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altLang="en-US" dirty="0" smtClean="0"/>
              <a:t>Sessions informatives mensuelles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Evaluation de besoins 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Workshops (</a:t>
            </a:r>
            <a:r>
              <a:rPr lang="fr-FR" altLang="en-US" dirty="0" err="1" smtClean="0"/>
              <a:t>Knowledge</a:t>
            </a:r>
            <a:r>
              <a:rPr lang="fr-FR" altLang="en-US" dirty="0" smtClean="0"/>
              <a:t> Workshops, business planning, networking </a:t>
            </a:r>
            <a:r>
              <a:rPr lang="fr-FR" altLang="en-US" dirty="0" err="1" smtClean="0"/>
              <a:t>etc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etc</a:t>
            </a:r>
            <a:r>
              <a:rPr lang="fr-FR" alt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É</a:t>
            </a:r>
            <a:r>
              <a:rPr lang="fr-FR" altLang="en-US" dirty="0" smtClean="0"/>
              <a:t>cole d’été annuelle</a:t>
            </a:r>
            <a:endParaRPr lang="fr-FR" altLang="en-US" dirty="0" smtClean="0"/>
          </a:p>
          <a:p>
            <a:pPr>
              <a:lnSpc>
                <a:spcPct val="80000"/>
              </a:lnSpc>
            </a:pPr>
            <a:r>
              <a:rPr lang="fr-FR" altLang="en-US" dirty="0" smtClean="0"/>
              <a:t>Compétition du concept de Business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Rendez vous personnel avec un Expert de Business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Mentors de Business</a:t>
            </a:r>
            <a:endParaRPr lang="fr-FR" altLang="en-US" dirty="0" smtClean="0"/>
          </a:p>
          <a:p>
            <a:pPr>
              <a:lnSpc>
                <a:spcPct val="80000"/>
              </a:lnSpc>
            </a:pPr>
            <a:r>
              <a:rPr lang="fr-FR" altLang="en-US" dirty="0" smtClean="0"/>
              <a:t>Preuves de Fonds</a:t>
            </a:r>
          </a:p>
          <a:p>
            <a:pPr>
              <a:lnSpc>
                <a:spcPct val="80000"/>
              </a:lnSpc>
            </a:pPr>
            <a:r>
              <a:rPr lang="fr-FR" altLang="en-US" dirty="0" smtClean="0"/>
              <a:t>Access to business incubation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24E2-4A2C-49C4-929C-65AB23894302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589588"/>
            <a:ext cx="9144000" cy="1268412"/>
            <a:chOff x="0" y="5589240"/>
            <a:chExt cx="9144000" cy="126876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0" y="5589240"/>
              <a:ext cx="9144000" cy="1268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5909295"/>
              <a:ext cx="18859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4242"/>
            <a:ext cx="1296144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0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su2">
  <a:themeElements>
    <a:clrScheme name="bsu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su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su2">
  <a:themeElements>
    <a:clrScheme name="bsu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su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su2">
  <a:themeElements>
    <a:clrScheme name="bsu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su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su2">
  <a:themeElements>
    <a:clrScheme name="bsu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su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su2">
  <a:themeElements>
    <a:clrScheme name="bsu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su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u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u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9086</TotalTime>
  <Words>736</Words>
  <Application>Microsoft Macintosh PowerPoint</Application>
  <PresentationFormat>Presentación en pantalla (4:3)</PresentationFormat>
  <Paragraphs>152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Office Theme</vt:lpstr>
      <vt:lpstr>4_bsu2</vt:lpstr>
      <vt:lpstr>3_bsu2</vt:lpstr>
      <vt:lpstr>2_bsu2</vt:lpstr>
      <vt:lpstr>1_bsu2</vt:lpstr>
      <vt:lpstr>bsu2</vt:lpstr>
      <vt:lpstr>Presentación de PowerPoint</vt:lpstr>
      <vt:lpstr>Presentación de PowerPoint</vt:lpstr>
      <vt:lpstr>L’experience de Royaume Uni</vt:lpstr>
      <vt:lpstr>Presentación de PowerPoint</vt:lpstr>
      <vt:lpstr>Quels sont les tensions/barrières?</vt:lpstr>
      <vt:lpstr>Exemple: Business Start-Up @ Bucks Uni.</vt:lpstr>
      <vt:lpstr>Services offerts aux diplomés</vt:lpstr>
      <vt:lpstr>Combien des services l’université doit fournir? </vt:lpstr>
      <vt:lpstr>Ce que nous avons fait..</vt:lpstr>
      <vt:lpstr>Workshops</vt:lpstr>
      <vt:lpstr>Appui et support financier</vt:lpstr>
      <vt:lpstr>Presentación de PowerPoint</vt:lpstr>
      <vt:lpstr>Presentación de PowerPoint</vt:lpstr>
      <vt:lpstr>Presentación de PowerPoint</vt:lpstr>
      <vt:lpstr>Engagement avec la Communauté</vt:lpstr>
      <vt:lpstr>Un lieu où être entrepreneur</vt:lpstr>
      <vt:lpstr>Centre d’affaires</vt:lpstr>
      <vt:lpstr>COMPETITIONS entre Universités</vt:lpstr>
      <vt:lpstr>Un showcase de talent? </vt:lpstr>
      <vt:lpstr>Des histoires de Succès</vt:lpstr>
      <vt:lpstr>Embedded Enterprise Teaching, Learning &amp; Employability</vt:lpstr>
      <vt:lpstr> Des Questions Essentielles</vt:lpstr>
    </vt:vector>
  </TitlesOfParts>
  <Company>Bucks New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Bucks New University Staff</dc:creator>
  <cp:lastModifiedBy>Mariló Gomez Domingez</cp:lastModifiedBy>
  <cp:revision>81</cp:revision>
  <cp:lastPrinted>2016-02-26T09:57:46Z</cp:lastPrinted>
  <dcterms:created xsi:type="dcterms:W3CDTF">2011-05-22T17:24:03Z</dcterms:created>
  <dcterms:modified xsi:type="dcterms:W3CDTF">2016-02-26T13:06:27Z</dcterms:modified>
</cp:coreProperties>
</file>